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  <p:sldMasterId id="2147483766" r:id="rId5"/>
  </p:sldMasterIdLst>
  <p:notesMasterIdLst>
    <p:notesMasterId r:id="rId82"/>
  </p:notesMasterIdLst>
  <p:handoutMasterIdLst>
    <p:handoutMasterId r:id="rId83"/>
  </p:handoutMasterIdLst>
  <p:sldIdLst>
    <p:sldId id="907" r:id="rId6"/>
    <p:sldId id="908" r:id="rId7"/>
    <p:sldId id="834" r:id="rId8"/>
    <p:sldId id="924" r:id="rId9"/>
    <p:sldId id="925" r:id="rId10"/>
    <p:sldId id="1188" r:id="rId11"/>
    <p:sldId id="1189" r:id="rId12"/>
    <p:sldId id="875" r:id="rId13"/>
    <p:sldId id="1034" r:id="rId14"/>
    <p:sldId id="1035" r:id="rId15"/>
    <p:sldId id="904" r:id="rId16"/>
    <p:sldId id="916" r:id="rId17"/>
    <p:sldId id="1082" r:id="rId18"/>
    <p:sldId id="1280" r:id="rId19"/>
    <p:sldId id="1279" r:id="rId20"/>
    <p:sldId id="1269" r:id="rId21"/>
    <p:sldId id="1272" r:id="rId22"/>
    <p:sldId id="1049" r:id="rId23"/>
    <p:sldId id="1050" r:id="rId24"/>
    <p:sldId id="1255" r:id="rId25"/>
    <p:sldId id="1214" r:id="rId26"/>
    <p:sldId id="1256" r:id="rId27"/>
    <p:sldId id="1040" r:id="rId28"/>
    <p:sldId id="1200" r:id="rId29"/>
    <p:sldId id="1202" r:id="rId30"/>
    <p:sldId id="1284" r:id="rId31"/>
    <p:sldId id="1281" r:id="rId32"/>
    <p:sldId id="1285" r:id="rId33"/>
    <p:sldId id="1282" r:id="rId34"/>
    <p:sldId id="1251" r:id="rId35"/>
    <p:sldId id="1252" r:id="rId36"/>
    <p:sldId id="1203" r:id="rId37"/>
    <p:sldId id="1204" r:id="rId38"/>
    <p:sldId id="1209" r:id="rId39"/>
    <p:sldId id="1210" r:id="rId40"/>
    <p:sldId id="1211" r:id="rId41"/>
    <p:sldId id="1257" r:id="rId42"/>
    <p:sldId id="1260" r:id="rId43"/>
    <p:sldId id="1277" r:id="rId44"/>
    <p:sldId id="1278" r:id="rId45"/>
    <p:sldId id="1275" r:id="rId46"/>
    <p:sldId id="1212" r:id="rId47"/>
    <p:sldId id="1213" r:id="rId48"/>
    <p:sldId id="1253" r:id="rId49"/>
    <p:sldId id="1246" r:id="rId50"/>
    <p:sldId id="1215" r:id="rId51"/>
    <p:sldId id="1247" r:id="rId52"/>
    <p:sldId id="1216" r:id="rId53"/>
    <p:sldId id="945" r:id="rId54"/>
    <p:sldId id="1217" r:id="rId55"/>
    <p:sldId id="1265" r:id="rId56"/>
    <p:sldId id="1223" r:id="rId57"/>
    <p:sldId id="1266" r:id="rId58"/>
    <p:sldId id="1267" r:id="rId59"/>
    <p:sldId id="1218" r:id="rId60"/>
    <p:sldId id="1268" r:id="rId61"/>
    <p:sldId id="1219" r:id="rId62"/>
    <p:sldId id="1248" r:id="rId63"/>
    <p:sldId id="1221" r:id="rId64"/>
    <p:sldId id="1222" r:id="rId65"/>
    <p:sldId id="1168" r:id="rId66"/>
    <p:sldId id="1230" r:id="rId67"/>
    <p:sldId id="1225" r:id="rId68"/>
    <p:sldId id="1227" r:id="rId69"/>
    <p:sldId id="1226" r:id="rId70"/>
    <p:sldId id="1228" r:id="rId71"/>
    <p:sldId id="1288" r:id="rId72"/>
    <p:sldId id="1194" r:id="rId73"/>
    <p:sldId id="1195" r:id="rId74"/>
    <p:sldId id="1286" r:id="rId75"/>
    <p:sldId id="1287" r:id="rId76"/>
    <p:sldId id="788" r:id="rId77"/>
    <p:sldId id="1276" r:id="rId78"/>
    <p:sldId id="906" r:id="rId79"/>
    <p:sldId id="944" r:id="rId80"/>
    <p:sldId id="819" r:id="rId81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FFFF66"/>
    <a:srgbClr val="FF6600"/>
    <a:srgbClr val="993300"/>
    <a:srgbClr val="CC3300"/>
    <a:srgbClr val="FFFF99"/>
    <a:srgbClr val="336699"/>
    <a:srgbClr val="990000"/>
    <a:srgbClr val="0099C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19" autoAdjust="0"/>
    <p:restoredTop sz="86421" autoAdjust="0"/>
  </p:normalViewPr>
  <p:slideViewPr>
    <p:cSldViewPr>
      <p:cViewPr varScale="1">
        <p:scale>
          <a:sx n="110" d="100"/>
          <a:sy n="110" d="100"/>
        </p:scale>
        <p:origin x="36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025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128" d="100"/>
          <a:sy n="128" d="100"/>
        </p:scale>
        <p:origin x="-1002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baseline="0" dirty="0"/>
              <a:t>Submission Options Used to Apply to NIH</a:t>
            </a:r>
          </a:p>
          <a:p>
            <a:pPr>
              <a:defRPr/>
            </a:pPr>
            <a:r>
              <a:rPr lang="en-US" sz="1400" baseline="0" dirty="0"/>
              <a:t>(Sept. 2018 - Aug. 2019)</a:t>
            </a:r>
            <a:endParaRPr lang="en-US" sz="1400" dirty="0"/>
          </a:p>
        </c:rich>
      </c:tx>
      <c:layout>
        <c:manualLayout>
          <c:xMode val="edge"/>
          <c:yMode val="edge"/>
          <c:x val="0.15638664485121179"/>
          <c:y val="3.72962069017427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'All Applications'!$U$1</c:f>
              <c:strCache>
                <c:ptCount val="1"/>
                <c:pt idx="0">
                  <c:v>% 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A-493B-9371-773A428D02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A-493B-9371-773A428D025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A-493B-9371-773A428D025A}"/>
              </c:ext>
            </c:extLst>
          </c:dPt>
          <c:dLbls>
            <c:dLbl>
              <c:idx val="0"/>
              <c:layout>
                <c:manualLayout>
                  <c:x val="-6.2831364829396327E-3"/>
                  <c:y val="-2.86916739574219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6A-493B-9371-773A428D025A}"/>
                </c:ext>
              </c:extLst>
            </c:dLbl>
            <c:dLbl>
              <c:idx val="1"/>
              <c:layout>
                <c:manualLayout>
                  <c:x val="1.1231408573928259E-2"/>
                  <c:y val="5.496135899679206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6A-493B-9371-773A428D025A}"/>
                </c:ext>
              </c:extLst>
            </c:dLbl>
            <c:dLbl>
              <c:idx val="2"/>
              <c:layout>
                <c:manualLayout>
                  <c:x val="4.5539847291815753E-2"/>
                  <c:y val="3.794917278443218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193066491688532"/>
                      <c:h val="0.115601851851851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06A-493B-9371-773A428D02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'All Applications'!$T$2:$T$4</c:f>
              <c:strCache>
                <c:ptCount val="3"/>
                <c:pt idx="0">
                  <c:v>Institutional S2S</c:v>
                </c:pt>
                <c:pt idx="1">
                  <c:v>NIH ASSIST </c:v>
                </c:pt>
                <c:pt idx="2">
                  <c:v>Grants.gov Workspace</c:v>
                </c:pt>
              </c:strCache>
            </c:strRef>
          </c:cat>
          <c:val>
            <c:numRef>
              <c:f>'All Applications'!$U$2:$U$4</c:f>
              <c:numCache>
                <c:formatCode>0.0%</c:formatCode>
                <c:ptCount val="3"/>
                <c:pt idx="0">
                  <c:v>0.5</c:v>
                </c:pt>
                <c:pt idx="1">
                  <c:v>0.435</c:v>
                </c:pt>
                <c:pt idx="2">
                  <c:v>6.5000000000000002E-2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06A-493B-9371-773A428D02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7840" cy="465138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5138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83090ED-F84E-4702-8628-4EFC554E2090}" type="datetimeFigureOut">
              <a:rPr lang="en-US"/>
              <a:pPr>
                <a:defRPr/>
              </a:pPr>
              <a:t>3/2/2020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6"/>
            <a:ext cx="3037840" cy="465138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676"/>
            <a:ext cx="3037840" cy="465138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1F3931D-20C8-4A83-A683-04A5575D7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2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7840" cy="465138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5138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2ECC29C-75CC-46FE-8B5A-86290649DD64}" type="datetimeFigureOut">
              <a:rPr lang="en-US"/>
              <a:pPr>
                <a:defRPr/>
              </a:pPr>
              <a:t>3/2/2020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6430"/>
            <a:ext cx="5608320" cy="41830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676"/>
            <a:ext cx="3037840" cy="465138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676"/>
            <a:ext cx="3037840" cy="465138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7AD43B8-FF20-4D5F-A0AE-68337BAD2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1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D015D4-4796-4D21-BAD0-1641EFC35A7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37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3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56BDA-8E23-4A27-A373-8E5F3F6057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95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64008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7434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C12A3-0448-48FB-98ED-E287151C357F}" type="datetime1">
              <a:rPr lang="en-US" smtClean="0"/>
              <a:t>3/2/2020</a:t>
            </a:fld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5BECE6F-C8B3-4AFE-ABE6-7969150810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73B5830-C774-0C4F-8148-3C18183B17ED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7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73B5830-C774-0C4F-8148-3C18183B17ED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39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73B5830-C774-0C4F-8148-3C18183B17ED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57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73B5830-C774-0C4F-8148-3C18183B17ED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806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171E9-4B2C-41B2-BF6C-57A42149FC50}" type="datetime1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03DC8-D049-4606-B080-DDC65A2B61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8967" y="6383338"/>
            <a:ext cx="11777133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BF148-E73E-4D8B-B910-0CE5E3F174FD}" type="datetime1">
              <a:rPr lang="en-US" smtClean="0"/>
              <a:t>3/2/2020</a:t>
            </a:fld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21780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2A70DE3-2F75-431A-9D09-64CA1AB222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flipV="1">
            <a:off x="6096000" y="1549400"/>
            <a:ext cx="0" cy="484505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02336" y="1371600"/>
            <a:ext cx="5384800" cy="4681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6400800" y="1371600"/>
            <a:ext cx="5384800" cy="4681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CD5E3-A4EB-4AC6-99A8-D02631F95FEC}" type="datetime1">
              <a:rPr lang="en-US" smtClean="0"/>
              <a:t>3/2/2020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5609F-50E7-4B9A-B62F-6598EDD47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1295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200" y="1304925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85367" y="915988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734" y="6383338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203200" y="1220788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812367" y="1009650"/>
            <a:ext cx="560917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447800"/>
            <a:ext cx="5386917" cy="67043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4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440" y="1447800"/>
            <a:ext cx="5389033" cy="67043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11375136" cy="7589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3"/>
          </p:nvPr>
        </p:nvSpPr>
        <p:spPr>
          <a:xfrm>
            <a:off x="402336" y="2286000"/>
            <a:ext cx="5388864" cy="39319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14"/>
          </p:nvPr>
        </p:nvSpPr>
        <p:spPr>
          <a:xfrm>
            <a:off x="6400800" y="2286000"/>
            <a:ext cx="5384800" cy="39319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98642-9447-44D9-BE9A-3A834A51656F}" type="datetime1">
              <a:rPr lang="en-US" smtClean="0"/>
              <a:t>3/2/2020</a:t>
            </a:fld>
            <a:endParaRPr 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5786967" y="1000126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A4FF90E-4C55-4D59-BE6A-CE57DBB6E3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83830-FD42-4C76-AE9C-69FCD2278259}" type="datetime1">
              <a:rPr lang="en-US" smtClean="0"/>
              <a:t>3/2/2020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5206B-4A4A-47B0-BA21-D142872E96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8967" y="6383338"/>
            <a:ext cx="11777133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15CA5-FFA0-48C7-A4EB-4599202DDECF}" type="datetime1">
              <a:rPr lang="en-US" smtClean="0"/>
              <a:t>3/2/2020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E5F9C02-60A3-4AB1-8821-EDEFB4936D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79200" cy="758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6430963"/>
            <a:ext cx="11777133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07434" y="119063"/>
            <a:ext cx="11777133" cy="662940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1295400"/>
          </a:xfrm>
        </p:spPr>
        <p:txBody>
          <a:bodyPr>
            <a:noAutofit/>
          </a:bodyPr>
          <a:lstStyle>
            <a:lvl1pPr algn="l"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2286001"/>
            <a:ext cx="3149600" cy="38401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3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07A78-8D50-428B-A009-C5834E26A8C6}" type="datetime1">
              <a:rPr lang="en-US" smtClean="0"/>
              <a:t>3/2/2020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508000" y="641032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828800" y="30480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057A446-9BC9-43AE-8342-D14CD2C567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3200" y="152400"/>
            <a:ext cx="11777133" cy="381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03200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215900" y="5270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0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7282D-26B6-44D3-B7EC-7AE7D64B3852}" type="datetime1">
              <a:rPr lang="en-US" smtClean="0"/>
              <a:t>3/2/2020</a:t>
            </a:fld>
            <a:endParaRPr lang="en-US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09564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19ED5-8942-4B81-BD67-FB5B28D591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0"/>
            <a:ext cx="12192000" cy="1371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13C77784-1A32-4EB5-A180-CA6B06A33B00}" type="datetime1">
              <a:rPr lang="en-US" smtClean="0"/>
              <a:t>3/2/2020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03200" y="1255713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791200" y="1027114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8F9F7B-CFD3-427C-AA27-636EAEBF98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79200" cy="758825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1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88A44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5124218" y="6172201"/>
            <a:ext cx="5256697" cy="3206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A8FF058-AD71-459A-A016-0CB261303DBC}" type="datetime4">
              <a:rPr lang="en-U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March 2, 2020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4218" y="6492875"/>
            <a:ext cx="5256697" cy="29862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8DF745-7D3F-47F4-83A3-874385CFAA69}" type="slidenum">
              <a:rPr lang="en-US" smtClean="0">
                <a:solidFill>
                  <a:srgbClr val="1F497D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F497D"/>
              </a:solidFill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09601" y="6329849"/>
            <a:ext cx="597820" cy="446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35128" y="6380729"/>
            <a:ext cx="3443400" cy="39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grants.nih.gov/grants/how-to-apply-application-guide/prepare-to-apply-and-register/registration/investigators-and-other-users/era-commons-user-registration.htm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how-to-apply-application-guide/prepare-to-apply-and-register/understand-funding-opportunities.htm" TargetMode="External"/><Relationship Id="rId2" Type="http://schemas.openxmlformats.org/officeDocument/2006/relationships/hyperlink" Target="https://grants.nih.gov/grants/guide/index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grants.nih.gov/grants/how-to-apply-application-guide/prepare-to-apply-and-register/understand-funding-opportunities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grants.nih.gov/policy/clinical-trials/specific-funding-opportunities.htm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how-to-apply-application-guide/prepare-to-apply-and-register/type-of-application-submission.htm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laura.roman@nih.gov" TargetMode="External"/><Relationship Id="rId2" Type="http://schemas.openxmlformats.org/officeDocument/2006/relationships/hyperlink" Target="mailto:cumminss@od.nih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rants.nih.gov/grants/guide/pa-files/PA-19-055.html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8.png"/><Relationship Id="rId3" Type="http://schemas.openxmlformats.org/officeDocument/2006/relationships/hyperlink" Target="https://grants.nih.gov/grants/how-to-apply-application-guide/prepare-to-apply-and-register/submission-options.htm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chart" Target="../charts/chart1.xml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rants.gov/web/grants/applicants/workspace-overview.html" TargetMode="External"/><Relationship Id="rId5" Type="http://schemas.openxmlformats.org/officeDocument/2006/relationships/hyperlink" Target="https://grants.nih.gov/grants/how-to-apply-application-guide/prepare-to-apply-and-register/submission-options/assist.htm" TargetMode="Externa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youtube.com/watch?v=C5_mio9U0o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rants.nih.gov/grants/how-to-apply-application-guide/format-and-write/find-forms.htm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how-to-apply-application-guide/due-dates-and-submission-policies/submission-policies.htm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www.youtube.com/watch?v=tTQSm4sQYl8&amp;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" TargetMode="External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how-to-apply-application-guide.html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png"/><Relationship Id="rId4" Type="http://schemas.openxmlformats.org/officeDocument/2006/relationships/hyperlink" Target="https://grants.nih.gov/grants/how-to-apply-application-guide/resources/annotated-form-sets.htm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://grants.nih.gov/grants/how-to-apply-application-guide/format-and-write/format-attachments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how-to-apply-application-guide/format-and-write/page-limits.htm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grants.nih.gov/grants/how-to-apply-application-guide/format-and-write/rules-for-text-fields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hyperlink" Target="https://grants.nih.gov/grants/forms/data-tables.htm" TargetMode="External"/><Relationship Id="rId7" Type="http://schemas.openxmlformats.org/officeDocument/2006/relationships/image" Target="../media/image90.png"/><Relationship Id="rId2" Type="http://schemas.openxmlformats.org/officeDocument/2006/relationships/hyperlink" Target="https://grants.nih.gov/grants/forms/biosketch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hyperlink" Target="https://grants.nih.gov/grants/forms/format-pages.htm" TargetMode="External"/><Relationship Id="rId9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hyperlink" Target="https://grants.nih.gov/grants/how-to-apply-application-guide/format-and-write/write-your-application.htm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how-to-apply-application-guide/resources/annotated-form-sets.htm" TargetMode="External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how-to-apply-application-guide/submission-process/submit-track-view/email_notifications.htm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0.png"/><Relationship Id="rId2" Type="http://schemas.openxmlformats.org/officeDocument/2006/relationships/hyperlink" Target="https://grants.nih.gov/grants/how-to-apply-application-guide/submission-process/check-your-application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forms_page_limits.htm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16.png"/><Relationship Id="rId4" Type="http://schemas.openxmlformats.org/officeDocument/2006/relationships/image" Target="../media/image1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image" Target="../media/image119.png"/><Relationship Id="rId4" Type="http://schemas.openxmlformats.org/officeDocument/2006/relationships/hyperlink" Target="https://www.youtube.com/watch?v=fb5kjM8fIeU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public.era.nih.gov/commons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guide/notice-files/NOT-OD-19-083.html" TargetMode="External"/><Relationship Id="rId2" Type="http://schemas.openxmlformats.org/officeDocument/2006/relationships/hyperlink" Target="https://grants.nih.gov/grants/guide/notice-files/NOT-OD-15-039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guide/notice-files/NOT-OD-19-137.html" TargetMode="External"/><Relationship Id="rId2" Type="http://schemas.openxmlformats.org/officeDocument/2006/relationships/hyperlink" Target="https://grants.nih.gov/grants/guide/notice-files/NOT-OD-19-128.html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grants.nih.gov/grants/guide/notice-files/NOT-OD-19-109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grants.nih.gov/grants/how-to-apply-application-guide/prepare-to-apply-and-register/key-systems-and-roles.htm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electronicreceipt/files/right_forms.pdf" TargetMode="External"/><Relationship Id="rId2" Type="http://schemas.openxmlformats.org/officeDocument/2006/relationships/hyperlink" Target="https://grants.nih.gov/grants/how-to-apply-application-guide/resources/annotated-form-sets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rants.nih.gov/grants/ElectronicReceipt/faq_full.htm#find1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a.gov/about-us/organization/federal-acquisition-service/office-of-systems-management/integrated-award-environment-iae/iae-information-kit/unique-entity-identifier-update" TargetMode="External"/><Relationship Id="rId2" Type="http://schemas.openxmlformats.org/officeDocument/2006/relationships/hyperlink" Target="https://grants.nih.gov/grants/guide/notice-files/NOT-OD-19-098.html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grants.gov" TargetMode="External"/><Relationship Id="rId2" Type="http://schemas.openxmlformats.org/officeDocument/2006/relationships/hyperlink" Target="https://grants.nih.gov/support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grants.gov/web/grants/support.html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how-to-apply-application-guide.htm" TargetMode="External"/><Relationship Id="rId7" Type="http://schemas.openxmlformats.org/officeDocument/2006/relationships/image" Target="../media/image123.png"/><Relationship Id="rId2" Type="http://schemas.openxmlformats.org/officeDocument/2006/relationships/hyperlink" Target="https://grants.nih.gov/grants/oer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rants.gov/web/grants/applicants/workspace-overview.html" TargetMode="External"/><Relationship Id="rId5" Type="http://schemas.openxmlformats.org/officeDocument/2006/relationships/hyperlink" Target="https://grants.nih.gov/grants/how-to-apply-application-guide/prepare-to-apply-and-register/submission-options/assist.htm" TargetMode="External"/><Relationship Id="rId4" Type="http://schemas.openxmlformats.org/officeDocument/2006/relationships/hyperlink" Target="https://grants.nih.gov/grants/how-to-apply-application-guide/resources/annotated-form-sets.htm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guide/listserv.htm" TargetMode="External"/><Relationship Id="rId7" Type="http://schemas.openxmlformats.org/officeDocument/2006/relationships/hyperlink" Target="https://grants.nih.gov/news/subscribe-and-follow/listservs_and_rss.htm" TargetMode="External"/><Relationship Id="rId2" Type="http://schemas.openxmlformats.org/officeDocument/2006/relationships/hyperlink" Target="https://list.nih.gov/cgi-bin/wa.exe?SUBED1=eRA-Information-L&amp;A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hyperlink" Target="https://list.nih.gov/cgi-bin/wa.exe?SUBED1=extramuralnexus&amp;A=1" TargetMode="External"/><Relationship Id="rId4" Type="http://schemas.openxmlformats.org/officeDocument/2006/relationships/hyperlink" Target="https://grants.nih.gov/grants/guide/WeeklyIndex.cfm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a.gov/about-us/organization/federal-acquisition-service/office-of-systems-management/integrated-award-environment-iae/iae-information-kit/unique-entity-identifier-update" TargetMode="External"/><Relationship Id="rId2" Type="http://schemas.openxmlformats.org/officeDocument/2006/relationships/hyperlink" Target="https://grants.nih.gov/grants/guide/notice-files/NOT-OD-19-098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grants.nih.gov/grants/how-to-apply-application-guide/prepare-to-apply-and-register/registration/org-representative-registration.htm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 descr="Alt=&quot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28602"/>
            <a:ext cx="8793162" cy="182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Rectangle 6" descr="NIH eRA Workshop:&#10;Grant Application Preparation &amp; Submission"/>
          <p:cNvSpPr>
            <a:spLocks noGrp="1" noChangeArrowheads="1"/>
          </p:cNvSpPr>
          <p:nvPr>
            <p:ph type="ctrTitle"/>
          </p:nvPr>
        </p:nvSpPr>
        <p:spPr>
          <a:xfrm>
            <a:off x="1828801" y="3200400"/>
            <a:ext cx="85344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dirty="0">
                <a:solidFill>
                  <a:srgbClr val="1F497D"/>
                </a:solidFill>
              </a:rPr>
              <a:t>NIH eRA Workshop:</a:t>
            </a:r>
            <a:br>
              <a:rPr lang="en-US" sz="3000" b="1" dirty="0">
                <a:solidFill>
                  <a:srgbClr val="1F497D"/>
                </a:solidFill>
              </a:rPr>
            </a:br>
            <a:r>
              <a:rPr lang="en-US" sz="3000" b="1" dirty="0">
                <a:solidFill>
                  <a:srgbClr val="C00000"/>
                </a:solidFill>
              </a:rPr>
              <a:t>Grant Application Preparation &amp; Submission</a:t>
            </a:r>
            <a:br>
              <a:rPr lang="en-US" sz="3000" dirty="0">
                <a:solidFill>
                  <a:srgbClr val="1F497D"/>
                </a:solidFill>
              </a:rPr>
            </a:br>
            <a:endParaRPr lang="en-US" sz="3000" dirty="0">
              <a:solidFill>
                <a:schemeClr val="tx2"/>
              </a:solidFill>
            </a:endParaRPr>
          </a:p>
        </p:txBody>
      </p:sp>
      <p:pic>
        <p:nvPicPr>
          <p:cNvPr id="8" name="Picture 7" descr="&quot;&quo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048" y="1947482"/>
            <a:ext cx="1193904" cy="1107855"/>
          </a:xfrm>
          <a:prstGeom prst="rect">
            <a:avLst/>
          </a:prstGeom>
        </p:spPr>
      </p:pic>
      <p:sp>
        <p:nvSpPr>
          <p:cNvPr id="12" name="Rectangle 4" descr="May 2018&#10;&#10;electronic Research Administration (eRA)&#10;OER, OD, National Institutes of Health "/>
          <p:cNvSpPr txBox="1">
            <a:spLocks noChangeArrowheads="1"/>
          </p:cNvSpPr>
          <p:nvPr/>
        </p:nvSpPr>
        <p:spPr bwMode="auto">
          <a:xfrm>
            <a:off x="2781300" y="4343400"/>
            <a:ext cx="6629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1600" b="1" kern="1200" cap="all" spc="2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None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0" cap="none" spc="0" dirty="0">
                <a:ea typeface="+mj-ea"/>
                <a:cs typeface="+mj-cs"/>
              </a:rPr>
              <a:t>November 2019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800" cap="none" spc="0" dirty="0"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0" cap="none" spc="0" dirty="0">
                <a:ea typeface="+mj-ea"/>
                <a:cs typeface="+mj-cs"/>
              </a:rPr>
              <a:t>electronic Research Administration (eRA)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0" cap="none" spc="0" dirty="0">
                <a:ea typeface="+mj-ea"/>
                <a:cs typeface="+mj-cs"/>
              </a:rPr>
              <a:t>OER, OD, National Institutes of Health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cap="none" spc="0" dirty="0">
              <a:ea typeface="+mj-ea"/>
              <a:cs typeface="+mj-cs"/>
            </a:endParaRPr>
          </a:p>
        </p:txBody>
      </p:sp>
      <p:pic>
        <p:nvPicPr>
          <p:cNvPr id="13" name="Picture 12" descr="A logo of the Office of Extramural Research at NIH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2"/>
            <a:ext cx="4380953" cy="812698"/>
          </a:xfrm>
          <a:prstGeom prst="rect">
            <a:avLst/>
          </a:prstGeom>
        </p:spPr>
      </p:pic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953" y="5403082"/>
            <a:ext cx="2705647" cy="13528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41116" y="6409423"/>
            <a:ext cx="1289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Phoenix, AZ</a:t>
            </a:r>
          </a:p>
        </p:txBody>
      </p:sp>
    </p:spTree>
    <p:extLst>
      <p:ext uri="{BB962C8B-B14F-4D97-AF65-F5344CB8AC3E}">
        <p14:creationId xmlns:p14="http://schemas.microsoft.com/office/powerpoint/2010/main" val="1503957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eRA Commons institution profile showing sam expirati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87425"/>
            <a:ext cx="11725275" cy="54292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11582400" y="6416675"/>
            <a:ext cx="609600" cy="441325"/>
          </a:xfr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79200" cy="609599"/>
          </a:xfrm>
        </p:spPr>
        <p:txBody>
          <a:bodyPr>
            <a:noAutofit/>
          </a:bodyPr>
          <a:lstStyle/>
          <a:p>
            <a:r>
              <a:rPr lang="en-US" sz="2400" dirty="0"/>
              <a:t>Visibility of SAM Registration Status in eRA Commons</a:t>
            </a:r>
          </a:p>
        </p:txBody>
      </p:sp>
      <p:sp>
        <p:nvSpPr>
          <p:cNvPr id="6" name="Oval 5" title="&quot;&quot;"/>
          <p:cNvSpPr/>
          <p:nvPr/>
        </p:nvSpPr>
        <p:spPr>
          <a:xfrm>
            <a:off x="183707" y="4495800"/>
            <a:ext cx="1645094" cy="533400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 title="&quot;&quot;"/>
          <p:cNvSpPr/>
          <p:nvPr/>
        </p:nvSpPr>
        <p:spPr>
          <a:xfrm>
            <a:off x="990600" y="1553819"/>
            <a:ext cx="1243468" cy="274981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 title="&quot;&quot;"/>
          <p:cNvSpPr/>
          <p:nvPr/>
        </p:nvSpPr>
        <p:spPr>
          <a:xfrm>
            <a:off x="183707" y="1751990"/>
            <a:ext cx="1243468" cy="305410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 title="&quot;&quot;"/>
          <p:cNvSpPr/>
          <p:nvPr/>
        </p:nvSpPr>
        <p:spPr>
          <a:xfrm>
            <a:off x="1924920" y="332567"/>
            <a:ext cx="457200" cy="45720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49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eRA Commons Registrations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Who needs an eRA Commons account?</a:t>
            </a:r>
          </a:p>
          <a:p>
            <a:pPr lvl="1"/>
            <a:r>
              <a:rPr lang="en-US" sz="2400" dirty="0"/>
              <a:t>At least one Signing Official (SO)</a:t>
            </a:r>
          </a:p>
          <a:p>
            <a:pPr lvl="1"/>
            <a:r>
              <a:rPr lang="en-US" sz="2400" dirty="0"/>
              <a:t>Project Director/Principal Investigator (PD/PI) and any multiple-PD/PIs </a:t>
            </a:r>
          </a:p>
          <a:p>
            <a:pPr lvl="1"/>
            <a:r>
              <a:rPr lang="en-US" sz="2400" dirty="0"/>
              <a:t>Component leads on a multi-project application </a:t>
            </a:r>
          </a:p>
          <a:p>
            <a:pPr lvl="1"/>
            <a:r>
              <a:rPr lang="en-US" sz="2400" dirty="0"/>
              <a:t>Sponsor on a fellowship application </a:t>
            </a:r>
          </a:p>
          <a:p>
            <a:pPr lvl="1"/>
            <a:r>
              <a:rPr lang="en-US" sz="2400" dirty="0"/>
              <a:t>Candidates for diversity and re-entry supplements</a:t>
            </a:r>
          </a:p>
          <a:p>
            <a:pPr lvl="1"/>
            <a:r>
              <a:rPr lang="en-US" sz="2400" dirty="0"/>
              <a:t>Primary mentor identified on individual mentored career development applications </a:t>
            </a:r>
          </a:p>
          <a:p>
            <a:pPr lvl="1"/>
            <a:r>
              <a:rPr lang="en-US" sz="2400" dirty="0"/>
              <a:t>Anyone doing data entry in ASSIST</a:t>
            </a:r>
            <a:br>
              <a:rPr lang="en-US" sz="2400" dirty="0"/>
            </a:br>
            <a:endParaRPr lang="en-US" sz="1200" dirty="0"/>
          </a:p>
          <a:p>
            <a:pPr lvl="1"/>
            <a:r>
              <a:rPr lang="en-US" sz="2400" dirty="0"/>
              <a:t>If awarded, additional individuals may need accounts for reporting purposes</a:t>
            </a:r>
            <a:br>
              <a:rPr lang="en-US" sz="2500" dirty="0"/>
            </a:br>
            <a:br>
              <a:rPr lang="en-US" sz="2500" dirty="0"/>
            </a:b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300567" y="6369447"/>
            <a:ext cx="11582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 tooltip="Individual eRA Commons Registrations"/>
              </a:rPr>
              <a:t>https://grants.nih.gov/grants/how-to-apply-application-guide/prepare-to-apply-and-register/registration/investigators-and-other-users/era-commons-user-registration.htm</a:t>
            </a:r>
            <a:r>
              <a:rPr lang="en-US" sz="1200" dirty="0"/>
              <a:t> </a:t>
            </a: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896" y="228601"/>
            <a:ext cx="1270000" cy="111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64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 -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87375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Log in to accounts prior to deadline to ensure you have access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Designate more than one Signing Official (and AOR)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Check for existing eRA Commons account before creating a new one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Ask the person if they already have an account, or search within the Commons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If a user already has an account with a different organization, you should </a:t>
            </a:r>
            <a:r>
              <a:rPr lang="en-US" i="1" dirty="0"/>
              <a:t>affiliate</a:t>
            </a:r>
            <a:r>
              <a:rPr lang="en-US" dirty="0"/>
              <a:t> the existing account with the user’s new organization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Do not mix PI and SO roles on same account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If a person serves both roles (e.g., small business), they must have two accounts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PIs should update their eRA Commons profile prior to submitting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E.g., info used to determine Early Stage Investigator (ESI) eligibility</a:t>
            </a:r>
          </a:p>
          <a:p>
            <a:endParaRPr lang="en-US" dirty="0"/>
          </a:p>
        </p:txBody>
      </p:sp>
      <p:pic>
        <p:nvPicPr>
          <p:cNvPr id="6" name="Picture 2" title="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236705"/>
            <a:ext cx="3774137" cy="62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title="tip">
            <a:extLst>
              <a:ext uri="{FF2B5EF4-FFF2-40B4-BE49-F238E27FC236}">
                <a16:creationId xmlns:a16="http://schemas.microsoft.com/office/drawing/2014/main" id="{E70E6759-52A9-44B1-ABFA-8B0C29008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75703"/>
            <a:ext cx="1150605" cy="12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Funding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256264" cy="487375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Funding Opportunity Announcement (FOA)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 publicly available document by which a Federal Agency makes known its intentions to award discretionary grants or cooperative agreements, usually as a result of competition for funds.</a:t>
            </a:r>
          </a:p>
          <a:p>
            <a:pPr>
              <a:spcAft>
                <a:spcPts val="600"/>
              </a:spcAft>
            </a:pPr>
            <a:r>
              <a:rPr lang="en-US" dirty="0"/>
              <a:t>NIH grant applications are submitted in response to a specific FOA</a:t>
            </a:r>
          </a:p>
          <a:p>
            <a:pPr>
              <a:spcAft>
                <a:spcPts val="600"/>
              </a:spcAft>
            </a:pPr>
            <a:r>
              <a:rPr lang="en-US" dirty="0"/>
              <a:t>Pay attention to notices posted in the  </a:t>
            </a:r>
            <a:r>
              <a:rPr lang="en-US" dirty="0">
                <a:hlinkClick r:id="rId2"/>
              </a:rPr>
              <a:t>NIH Guide for Grants and Contracts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/>
              <a:t>Notices may update key aspects of FOAs or highlight topics of special interest to NIH </a:t>
            </a:r>
          </a:p>
          <a:p>
            <a:pPr marL="274638" lvl="1" indent="0">
              <a:buNone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0839" y="6393628"/>
            <a:ext cx="11761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3" tooltip="Understanding Funding Opportunities"/>
              </a:rPr>
              <a:t>https://grants.nih.gov/grants/how-to-apply-application-guide/prepare-to-apply-and-register/understand-funding-opportunities.htm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3299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Increased Use of Notices of Special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87375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Highlight areas of scientific interest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Designate existing FOAs to use for application submission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May include additional submission instructions that supersede the instructions in the FOA or application guide 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Most require the notice number in the Agency Routing Identifier field (4b) on the SF424 R&amp;R form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May identify NIH Institutes or Centers participating in the notice initiative that are not listed in the FOA used for submission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Including the notice number in the Agency Routing Identifier field alerts our Receipt &amp; Referral staff of your intentions regarding Institute assignment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36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FOAs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3200" dirty="0"/>
              <a:t>Parent Announcements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Program Announcements (PAs)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Requests for Applications (RFAs)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1303DC8-D049-4606-B080-DDC65A2B61F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839" y="6393628"/>
            <a:ext cx="11761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2" tooltip="Understanding Funding Opportunities"/>
              </a:rPr>
              <a:t>https://grants.nih.gov/grants/how-to-apply-application-guide/prepare-to-apply-and-register/understand-funding-opportunities.htm</a:t>
            </a:r>
            <a:r>
              <a:rPr lang="en-US" sz="1600" dirty="0"/>
              <a:t> </a:t>
            </a:r>
          </a:p>
        </p:txBody>
      </p:sp>
      <p:grpSp>
        <p:nvGrpSpPr>
          <p:cNvPr id="11" name="Group 10" title="Let's take a quick peek at the understand funding opportunities link"/>
          <p:cNvGrpSpPr/>
          <p:nvPr/>
        </p:nvGrpSpPr>
        <p:grpSpPr>
          <a:xfrm>
            <a:off x="1752600" y="4326026"/>
            <a:ext cx="3575896" cy="2541182"/>
            <a:chOff x="1676400" y="4922363"/>
            <a:chExt cx="2547344" cy="1809819"/>
          </a:xfrm>
        </p:grpSpPr>
        <p:pic>
          <p:nvPicPr>
            <p:cNvPr id="5" name="Picture 4" title="&quot;&quo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5461986"/>
              <a:ext cx="952647" cy="1270196"/>
            </a:xfrm>
            <a:prstGeom prst="rect">
              <a:avLst/>
            </a:prstGeom>
          </p:spPr>
        </p:pic>
        <p:pic>
          <p:nvPicPr>
            <p:cNvPr id="9" name="Picture 8" title="&quot;&quot;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054" y="4922363"/>
              <a:ext cx="2003690" cy="1376707"/>
            </a:xfrm>
            <a:prstGeom prst="rect">
              <a:avLst/>
            </a:prstGeom>
          </p:spPr>
        </p:pic>
        <p:sp>
          <p:nvSpPr>
            <p:cNvPr id="10" name="TextBox 9" title="&quot;&quot;"/>
            <p:cNvSpPr txBox="1"/>
            <p:nvPr/>
          </p:nvSpPr>
          <p:spPr>
            <a:xfrm>
              <a:off x="2383699" y="5243091"/>
              <a:ext cx="167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 Narrow" panose="020B0606020202030204" pitchFamily="34" charset="0"/>
                </a:rPr>
                <a:t>Let’s take a quick peek at this link.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94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Trial Specific FOAs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165600" y="609600"/>
            <a:ext cx="7721600" cy="580286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500" dirty="0"/>
              <a:t>NIH requires that all applications involving one or more clinical trials be submitted through a Funding Opportunity Announcement (FOA) specifically designed for clinical trials. </a:t>
            </a:r>
            <a:endParaRPr lang="en-US" sz="1000" dirty="0"/>
          </a:p>
          <a:p>
            <a:r>
              <a:rPr lang="en-US" sz="2500" dirty="0"/>
              <a:t>Improves our ability to</a:t>
            </a:r>
          </a:p>
          <a:p>
            <a:pPr lvl="1"/>
            <a:r>
              <a:rPr lang="en-US" dirty="0"/>
              <a:t>identify proposed clinical trials;</a:t>
            </a:r>
          </a:p>
          <a:p>
            <a:pPr lvl="1"/>
            <a:r>
              <a:rPr lang="en-US" dirty="0"/>
              <a:t>ensure key trial-specific information is submitted; and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Uniformly apply trial-specific review criteria.</a:t>
            </a:r>
          </a:p>
          <a:p>
            <a:r>
              <a:rPr lang="en-US" sz="2500" dirty="0"/>
              <a:t>FOAs include clinical trial allowability indicator</a:t>
            </a:r>
          </a:p>
          <a:p>
            <a:pPr lvl="1"/>
            <a:r>
              <a:rPr lang="en-US" sz="2000" dirty="0"/>
              <a:t>Section II of all FOAs</a:t>
            </a:r>
          </a:p>
          <a:p>
            <a:pPr lvl="1"/>
            <a:r>
              <a:rPr lang="en-US" sz="2000" dirty="0"/>
              <a:t>Title of most FOAs</a:t>
            </a:r>
          </a:p>
          <a:p>
            <a:pPr lvl="2"/>
            <a:r>
              <a:rPr lang="en-US" sz="1800" dirty="0"/>
              <a:t>If title does not include clinical trial allowability indicator, then independent clinical trials are NOT allowed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24355" y="6412468"/>
            <a:ext cx="781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 tooltip="clinical trial specific FOA page"/>
              </a:rPr>
              <a:t>https://grants.nih.gov/policy/clinical-trials/specific-funding-opportunities.htm</a:t>
            </a:r>
            <a:r>
              <a:rPr lang="en-US" dirty="0"/>
              <a:t> </a:t>
            </a:r>
          </a:p>
        </p:txBody>
      </p:sp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200400"/>
            <a:ext cx="381000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13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1"/>
            <a:ext cx="11561233" cy="758825"/>
          </a:xfrm>
        </p:spPr>
        <p:txBody>
          <a:bodyPr>
            <a:normAutofit fontScale="90000"/>
          </a:bodyPr>
          <a:lstStyle/>
          <a:p>
            <a:r>
              <a:rPr lang="en-US" dirty="0"/>
              <a:t>Special Consideration for Programs Focused on Early Career Stages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graphicFrame>
        <p:nvGraphicFramePr>
          <p:cNvPr id="5" name="Table 4" title="Table of clinical trial allowability for Fellowship, Training, and Career Development grant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72884"/>
              </p:ext>
            </p:extLst>
          </p:nvPr>
        </p:nvGraphicFramePr>
        <p:xfrm>
          <a:off x="381000" y="1676400"/>
          <a:ext cx="11408832" cy="4760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84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5462">
                <a:tc>
                  <a:txBody>
                    <a:bodyPr/>
                    <a:lstStyle/>
                    <a:p>
                      <a:r>
                        <a:rPr lang="en-US" sz="2000" dirty="0"/>
                        <a:t>Fellowship (Fs)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Training (</a:t>
                      </a:r>
                      <a:r>
                        <a:rPr lang="en-US" sz="2000" dirty="0" err="1"/>
                        <a:t>Ts</a:t>
                      </a:r>
                      <a:r>
                        <a:rPr lang="en-US" sz="2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Career Development (Ks)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7938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000" dirty="0"/>
                        <a:t>All FOAs are “Independent Clinical Trial Not Allowed”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Fellows can still play an active role and gain experience in clinical trials  led by a sponsor/co-sponsor as part of their research training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hangingPunct="1"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All FOAs are “Independent Clinical Trial Not Allowed”</a:t>
                      </a:r>
                    </a:p>
                    <a:p>
                      <a:pPr marL="285750" indent="-285750" algn="l" rtl="0" eaLnBrk="1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Appointed Trainees can still play an active role and gain experience in clinical trials  led by a mentor or co-mentor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hangingPunct="1"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Some FOAs are “Independent Clinical Trial Not Allowed”</a:t>
                      </a:r>
                    </a:p>
                    <a:p>
                      <a:pPr marL="285750" indent="-285750" algn="l" rtl="0" eaLnBrk="1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Candidates can still play an active role and gain experience in clinical trials  led by a mentor/co-mentor as part of their research career development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/>
                    </a:p>
                    <a:p>
                      <a:pPr marL="0" algn="l" rtl="0" eaLnBrk="1" hangingPunct="1"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Others are “Independent Clinical Trial Required” or “Independent Basic Experimental Studies with Humans Required”</a:t>
                      </a:r>
                    </a:p>
                    <a:p>
                      <a:pPr marL="285750" indent="-285750" algn="l" rtl="0" eaLnBrk="1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Allow independent clinical trials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200" y="4800600"/>
            <a:ext cx="6858000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mpd="sng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Why aren’t fellows and trainees allowed to lead an independent clinical trial?</a:t>
            </a:r>
            <a:br>
              <a:rPr lang="en-US" sz="1400" dirty="0"/>
            </a:b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Fellows and trainees may not yet possess the skills to independently lead a clinical trial and navigate all the components, complexities, and reporting requirements </a:t>
            </a:r>
            <a:br>
              <a:rPr lang="en-US" sz="1400" dirty="0"/>
            </a:b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Fellowship and training grants do not include sufficient research funds to support the majority, if not all types, of clinical trials</a:t>
            </a:r>
          </a:p>
        </p:txBody>
      </p:sp>
    </p:spTree>
    <p:extLst>
      <p:ext uri="{BB962C8B-B14F-4D97-AF65-F5344CB8AC3E}">
        <p14:creationId xmlns:p14="http://schemas.microsoft.com/office/powerpoint/2010/main" val="905092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Type of Application</a:t>
            </a:r>
          </a:p>
        </p:txBody>
      </p:sp>
      <p:graphicFrame>
        <p:nvGraphicFramePr>
          <p:cNvPr id="5" name="Table 4" title="table of types of submission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388102"/>
              </p:ext>
            </p:extLst>
          </p:nvPr>
        </p:nvGraphicFramePr>
        <p:xfrm>
          <a:off x="384238" y="1608015"/>
          <a:ext cx="11379200" cy="4220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3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6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992">
                <a:tc>
                  <a:txBody>
                    <a:bodyPr/>
                    <a:lstStyle/>
                    <a:p>
                      <a:r>
                        <a:rPr lang="en-US" dirty="0"/>
                        <a:t>Number</a:t>
                      </a:r>
                      <a:r>
                        <a:rPr lang="en-US" baseline="0" dirty="0"/>
                        <a:t>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Stage/Description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735">
                <a:tc>
                  <a:txBody>
                    <a:bodyPr/>
                    <a:lstStyle/>
                    <a:p>
                      <a:r>
                        <a:rPr lang="en-US" sz="2000" dirty="0"/>
                        <a:t>Type 1*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New</a:t>
                      </a:r>
                      <a:r>
                        <a:rPr lang="en-US" sz="2000" dirty="0"/>
                        <a:t> - </a:t>
                      </a:r>
                      <a:r>
                        <a:rPr lang="en-US" sz="2000" dirty="0">
                          <a:effectLst/>
                        </a:rPr>
                        <a:t>Request for support of a project that has not yet been funded. 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r>
                        <a:rPr lang="en-US" sz="2000" dirty="0"/>
                        <a:t>Type 2*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Renewal</a:t>
                      </a:r>
                      <a:r>
                        <a:rPr lang="en-US" sz="2000" dirty="0"/>
                        <a:t> - </a:t>
                      </a:r>
                      <a:r>
                        <a:rPr lang="en-US" sz="2000" dirty="0">
                          <a:effectLst/>
                        </a:rPr>
                        <a:t>Request for additional funding for a period subsequent to that provided by a current award.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r>
                        <a:rPr lang="en-US" sz="2000" dirty="0"/>
                        <a:t>Type 3*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Competitive</a:t>
                      </a:r>
                      <a:r>
                        <a:rPr lang="en-US" sz="2000" b="1" baseline="0" dirty="0"/>
                        <a:t>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Revision</a:t>
                      </a:r>
                      <a:r>
                        <a:rPr lang="en-US" sz="2000" dirty="0"/>
                        <a:t>* – Request for</a:t>
                      </a:r>
                      <a:r>
                        <a:rPr lang="en-US" sz="2000" baseline="0" dirty="0"/>
                        <a:t> additional funds to expand the scope of a current award.</a:t>
                      </a:r>
                    </a:p>
                    <a:p>
                      <a:endParaRPr lang="en-US" sz="1000" baseline="0" dirty="0"/>
                    </a:p>
                    <a:p>
                      <a:r>
                        <a:rPr lang="en-US" sz="2000" b="1" baseline="0" dirty="0"/>
                        <a:t>Administrative Supplement </a:t>
                      </a:r>
                      <a:r>
                        <a:rPr lang="en-US" sz="2000" b="1" baseline="0" dirty="0">
                          <a:solidFill>
                            <a:srgbClr val="C00000"/>
                          </a:solidFill>
                        </a:rPr>
                        <a:t>Revision</a:t>
                      </a:r>
                      <a:r>
                        <a:rPr lang="en-US" sz="2000" baseline="0" dirty="0"/>
                        <a:t> – Request for additional funds to cover unforeseen, increased costs to carry out current award.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000" dirty="0"/>
                        <a:t>Type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Change of Organization</a:t>
                      </a:r>
                      <a:r>
                        <a:rPr lang="en-US" sz="2000" baseline="0" dirty="0"/>
                        <a:t> Status (Successor-in-Interest)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r>
                        <a:rPr lang="en-US" sz="2000" dirty="0"/>
                        <a:t>Type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Change of Grantee or Training Institution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0243" y="5968055"/>
            <a:ext cx="11789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 </a:t>
            </a:r>
            <a:r>
              <a:rPr lang="en-US" b="1" dirty="0">
                <a:solidFill>
                  <a:srgbClr val="C00000"/>
                </a:solidFill>
              </a:rPr>
              <a:t>Resubmission</a:t>
            </a:r>
            <a:r>
              <a:rPr lang="en-US" dirty="0"/>
              <a:t> </a:t>
            </a:r>
            <a:r>
              <a:rPr lang="en-US" sz="1600" dirty="0"/>
              <a:t>- Unfunded application that has been modified following initial review and resubmitted for new consideration.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84238" y="6400801"/>
            <a:ext cx="115029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2" tooltip="Types of Applications"/>
              </a:rPr>
              <a:t>https://grants.nih.gov/grants/how-to-apply-application-guide/prepare-to-apply-and-register/type-of-application-submission.htm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4971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Why is knowing the type of application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510235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Potential impact on…</a:t>
            </a:r>
          </a:p>
          <a:p>
            <a:r>
              <a:rPr lang="en-US" sz="2400" dirty="0"/>
              <a:t>Due dates</a:t>
            </a:r>
          </a:p>
          <a:p>
            <a:pPr lvl="1"/>
            <a:r>
              <a:rPr lang="en-US" sz="2000" dirty="0"/>
              <a:t>E.g., If submitting to an R01 opportunity with standard due dates, “New” applications have a different due date than “Resubmission”, “Renewal” or “Revision” applications.</a:t>
            </a:r>
          </a:p>
          <a:p>
            <a:r>
              <a:rPr lang="en-US" sz="2400" dirty="0"/>
              <a:t>Ability to submit to a specific announcement</a:t>
            </a:r>
            <a:br>
              <a:rPr lang="en-US" sz="2400" dirty="0"/>
            </a:br>
            <a:endParaRPr lang="en-US" sz="16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br>
              <a:rPr lang="en-US" sz="2400" dirty="0"/>
            </a:br>
            <a:br>
              <a:rPr lang="en-US" sz="2400" dirty="0"/>
            </a:br>
            <a:endParaRPr lang="en-US" sz="1800" dirty="0"/>
          </a:p>
          <a:p>
            <a:r>
              <a:rPr lang="en-US" sz="2400" dirty="0"/>
              <a:t>Application validations</a:t>
            </a:r>
          </a:p>
          <a:p>
            <a:pPr lvl="1"/>
            <a:r>
              <a:rPr lang="en-US" sz="2000" dirty="0"/>
              <a:t>We enforce different rules based on your selection in the “Type of Application” field (#8) of the SF424 (R&amp;R) form.</a:t>
            </a:r>
          </a:p>
          <a:p>
            <a:endParaRPr lang="en-US" dirty="0"/>
          </a:p>
        </p:txBody>
      </p:sp>
      <p:pic>
        <p:nvPicPr>
          <p:cNvPr id="5" name="Picture 4" descr="Examples of application types are: New, Renewal, Resubmission and Revision" title="FOA text - Application Types Allowed secti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576118"/>
            <a:ext cx="8079227" cy="168168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Oval 6" title="&quot;&quot;"/>
          <p:cNvSpPr>
            <a:spLocks noChangeArrowheads="1"/>
          </p:cNvSpPr>
          <p:nvPr/>
        </p:nvSpPr>
        <p:spPr bwMode="auto">
          <a:xfrm>
            <a:off x="3657600" y="4343400"/>
            <a:ext cx="9906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C3300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5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Workshop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Sheri Cummins</a:t>
            </a:r>
          </a:p>
          <a:p>
            <a:pPr lvl="1"/>
            <a:r>
              <a:rPr lang="en-US" sz="1900" dirty="0"/>
              <a:t>Office of Extramural Research (OER) Communications &amp; Outreach </a:t>
            </a:r>
            <a:br>
              <a:rPr lang="en-US" sz="1900" dirty="0"/>
            </a:br>
            <a:r>
              <a:rPr lang="en-US" sz="1900" dirty="0"/>
              <a:t>Chief, Grants Information</a:t>
            </a:r>
          </a:p>
          <a:p>
            <a:pPr lvl="1"/>
            <a:r>
              <a:rPr lang="en-US" sz="1900" dirty="0">
                <a:hlinkClick r:id="rId2"/>
              </a:rPr>
              <a:t>cumminss@od.nih.gov</a:t>
            </a:r>
            <a:r>
              <a:rPr lang="en-US" sz="1900" dirty="0"/>
              <a:t>  </a:t>
            </a:r>
            <a:br>
              <a:rPr lang="en-US" sz="1900" dirty="0"/>
            </a:br>
            <a:endParaRPr lang="en-US" sz="1900" dirty="0"/>
          </a:p>
          <a:p>
            <a:r>
              <a:rPr lang="en-US" sz="2400" dirty="0"/>
              <a:t>Laurie Roman</a:t>
            </a:r>
          </a:p>
          <a:p>
            <a:pPr lvl="1"/>
            <a:r>
              <a:rPr lang="en-US" sz="1900" dirty="0"/>
              <a:t>Electronic Research Administration (eRA)</a:t>
            </a:r>
            <a:br>
              <a:rPr lang="en-US" sz="1900" dirty="0"/>
            </a:br>
            <a:r>
              <a:rPr lang="en-US" sz="1900" dirty="0"/>
              <a:t>Customer Relationship Manager</a:t>
            </a:r>
          </a:p>
          <a:p>
            <a:pPr lvl="1"/>
            <a:r>
              <a:rPr lang="en-US" sz="1900" dirty="0">
                <a:hlinkClick r:id="rId3"/>
              </a:rPr>
              <a:t>laura.roman@nih.gov</a:t>
            </a:r>
            <a:r>
              <a:rPr lang="en-US" sz="1900" dirty="0"/>
              <a:t> </a:t>
            </a:r>
          </a:p>
          <a:p>
            <a:pPr lvl="1"/>
            <a:endParaRPr lang="en-US" sz="1900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506333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77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title="sample FOA tex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943" y="1774845"/>
            <a:ext cx="7079326" cy="4191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let’s look at an actual FOA…</a:t>
            </a: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33651"/>
            <a:ext cx="3190875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6336268"/>
            <a:ext cx="1270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PA-19-055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978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 Options Supported by NIH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838200" y="6371673"/>
            <a:ext cx="1165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 tooltip="Submission options"/>
              </a:rPr>
              <a:t>https://grants.nih.gov/grants/how-to-apply-application-guide/prepare-to-apply-and-register/submission-options.htm</a:t>
            </a:r>
            <a:r>
              <a:rPr lang="en-US" sz="1600" dirty="0"/>
              <a:t> </a:t>
            </a:r>
          </a:p>
        </p:txBody>
      </p:sp>
      <p:graphicFrame>
        <p:nvGraphicFramePr>
          <p:cNvPr id="8" name="Chart 7" descr="Submission Options used to Apply to NIH&#10;ASSIST 43.5%; Institutional S2S 50%; Workspace 6.5%">
            <a:extLst>
              <a:ext uri="{FF2B5EF4-FFF2-40B4-BE49-F238E27FC236}">
                <a16:creationId xmlns:a16="http://schemas.microsoft.com/office/drawing/2014/main" id="{DB1B34BF-1ADE-4A68-BD55-CE0A340D624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160665" y="2140802"/>
          <a:ext cx="5867400" cy="3985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" name="Group 5" descr="Applications flow from submission options through to Grants.gov and finally to NIH systems">
            <a:extLst>
              <a:ext uri="{FF2B5EF4-FFF2-40B4-BE49-F238E27FC236}">
                <a16:creationId xmlns:a16="http://schemas.microsoft.com/office/drawing/2014/main" id="{02B78A2A-2176-4A7B-BE0C-759FBC58AEC7}"/>
              </a:ext>
            </a:extLst>
          </p:cNvPr>
          <p:cNvGrpSpPr/>
          <p:nvPr/>
        </p:nvGrpSpPr>
        <p:grpSpPr>
          <a:xfrm>
            <a:off x="685800" y="1898932"/>
            <a:ext cx="5208609" cy="4213544"/>
            <a:chOff x="1121364" y="1898932"/>
            <a:chExt cx="5208609" cy="4213544"/>
          </a:xfrm>
        </p:grpSpPr>
        <p:sp>
          <p:nvSpPr>
            <p:cNvPr id="31" name="Rounded Rectangle 39">
              <a:extLst>
                <a:ext uri="{FF2B5EF4-FFF2-40B4-BE49-F238E27FC236}">
                  <a16:creationId xmlns:a16="http://schemas.microsoft.com/office/drawing/2014/main" id="{3EEC00D1-5DAD-420B-9EF2-F339526ECD9E}"/>
                </a:ext>
              </a:extLst>
            </p:cNvPr>
            <p:cNvSpPr/>
            <p:nvPr/>
          </p:nvSpPr>
          <p:spPr>
            <a:xfrm>
              <a:off x="1422445" y="4972169"/>
              <a:ext cx="4368755" cy="1086942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data_center_400_clr_7637.png" title="&quot;&quot;">
              <a:extLst>
                <a:ext uri="{FF2B5EF4-FFF2-40B4-BE49-F238E27FC236}">
                  <a16:creationId xmlns:a16="http://schemas.microsoft.com/office/drawing/2014/main" id="{31AF612F-B049-4AAF-9F3B-205C1F52B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77586" y="4918803"/>
              <a:ext cx="1981200" cy="1193673"/>
            </a:xfrm>
            <a:prstGeom prst="rect">
              <a:avLst/>
            </a:prstGeom>
          </p:spPr>
        </p:pic>
        <p:pic>
          <p:nvPicPr>
            <p:cNvPr id="33" name="Picture 32" descr="Division of Communication &amp; Outreach">
              <a:extLst>
                <a:ext uri="{FF2B5EF4-FFF2-40B4-BE49-F238E27FC236}">
                  <a16:creationId xmlns:a16="http://schemas.microsoft.com/office/drawing/2014/main" id="{3E89E262-8729-4FF7-A740-32D560E974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7474" y="5192191"/>
              <a:ext cx="1099725" cy="646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ight Arrow 8" title="&quot;&quot;">
              <a:extLst>
                <a:ext uri="{FF2B5EF4-FFF2-40B4-BE49-F238E27FC236}">
                  <a16:creationId xmlns:a16="http://schemas.microsoft.com/office/drawing/2014/main" id="{D8765510-E440-4607-ACF5-E51DC9C20122}"/>
                </a:ext>
              </a:extLst>
            </p:cNvPr>
            <p:cNvSpPr/>
            <p:nvPr/>
          </p:nvSpPr>
          <p:spPr>
            <a:xfrm rot="5400000">
              <a:off x="3198328" y="4788617"/>
              <a:ext cx="537544" cy="3810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36">
              <a:extLst>
                <a:ext uri="{FF2B5EF4-FFF2-40B4-BE49-F238E27FC236}">
                  <a16:creationId xmlns:a16="http://schemas.microsoft.com/office/drawing/2014/main" id="{4123900A-2F64-4BD6-AC43-47DF38791299}"/>
                </a:ext>
              </a:extLst>
            </p:cNvPr>
            <p:cNvSpPr/>
            <p:nvPr/>
          </p:nvSpPr>
          <p:spPr>
            <a:xfrm>
              <a:off x="1422445" y="3623403"/>
              <a:ext cx="4368755" cy="1086942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title="&quot;&quot;">
              <a:extLst>
                <a:ext uri="{FF2B5EF4-FFF2-40B4-BE49-F238E27FC236}">
                  <a16:creationId xmlns:a16="http://schemas.microsoft.com/office/drawing/2014/main" id="{F7249FB4-4E4A-4586-B44A-A15146C44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1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005" y="3623403"/>
              <a:ext cx="1981200" cy="1193673"/>
            </a:xfrm>
            <a:prstGeom prst="rect">
              <a:avLst/>
            </a:prstGeom>
          </p:spPr>
        </p:pic>
        <p:pic>
          <p:nvPicPr>
            <p:cNvPr id="30" name="Picture 29" title="&quot;&quot;">
              <a:extLst>
                <a:ext uri="{FF2B5EF4-FFF2-40B4-BE49-F238E27FC236}">
                  <a16:creationId xmlns:a16="http://schemas.microsoft.com/office/drawing/2014/main" id="{BBC575C8-FCCB-46E3-9888-D6ED9DA2B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893" y="3834534"/>
              <a:ext cx="2041070" cy="685800"/>
            </a:xfrm>
            <a:prstGeom prst="rect">
              <a:avLst/>
            </a:prstGeom>
          </p:spPr>
        </p:pic>
        <p:sp>
          <p:nvSpPr>
            <p:cNvPr id="12" name="Right Arrow 10" title="&quot;&quot;">
              <a:extLst>
                <a:ext uri="{FF2B5EF4-FFF2-40B4-BE49-F238E27FC236}">
                  <a16:creationId xmlns:a16="http://schemas.microsoft.com/office/drawing/2014/main" id="{7E1B3E37-80A7-4D47-BFD7-880037C7C0C1}"/>
                </a:ext>
              </a:extLst>
            </p:cNvPr>
            <p:cNvSpPr/>
            <p:nvPr/>
          </p:nvSpPr>
          <p:spPr>
            <a:xfrm rot="5400000">
              <a:off x="3237247" y="3468355"/>
              <a:ext cx="459706" cy="3810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ight Arrow 11" title="&quot;&quot;">
              <a:extLst>
                <a:ext uri="{FF2B5EF4-FFF2-40B4-BE49-F238E27FC236}">
                  <a16:creationId xmlns:a16="http://schemas.microsoft.com/office/drawing/2014/main" id="{96488D0C-AEE9-4BC0-B7B8-915A1DB6CCC0}"/>
                </a:ext>
              </a:extLst>
            </p:cNvPr>
            <p:cNvSpPr/>
            <p:nvPr/>
          </p:nvSpPr>
          <p:spPr>
            <a:xfrm rot="5400000">
              <a:off x="5052253" y="3459486"/>
              <a:ext cx="487294" cy="3810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ounded Rectangle 12">
              <a:extLst>
                <a:ext uri="{FF2B5EF4-FFF2-40B4-BE49-F238E27FC236}">
                  <a16:creationId xmlns:a16="http://schemas.microsoft.com/office/drawing/2014/main" id="{0F14638D-36CB-4DFE-8291-9198F97D8CE9}"/>
                </a:ext>
              </a:extLst>
            </p:cNvPr>
            <p:cNvSpPr/>
            <p:nvPr/>
          </p:nvSpPr>
          <p:spPr>
            <a:xfrm>
              <a:off x="2698733" y="1898932"/>
              <a:ext cx="1649455" cy="153446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ight Arrow 13" title="&quot;&quot;">
              <a:extLst>
                <a:ext uri="{FF2B5EF4-FFF2-40B4-BE49-F238E27FC236}">
                  <a16:creationId xmlns:a16="http://schemas.microsoft.com/office/drawing/2014/main" id="{CE188054-9143-4163-B252-E00EB4B168BF}"/>
                </a:ext>
              </a:extLst>
            </p:cNvPr>
            <p:cNvSpPr/>
            <p:nvPr/>
          </p:nvSpPr>
          <p:spPr>
            <a:xfrm rot="5400000">
              <a:off x="1634390" y="3466008"/>
              <a:ext cx="465020" cy="3810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laptop_custom_screen_11466.png" title="&quot;&quot;">
              <a:extLst>
                <a:ext uri="{FF2B5EF4-FFF2-40B4-BE49-F238E27FC236}">
                  <a16:creationId xmlns:a16="http://schemas.microsoft.com/office/drawing/2014/main" id="{54B50DBF-7EF7-47FA-91D4-592A69C1A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75614" y="1978019"/>
              <a:ext cx="1881235" cy="1328152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CE2028E-BDCF-46D7-88EA-A4BB3D2FC3F2}"/>
                </a:ext>
              </a:extLst>
            </p:cNvPr>
            <p:cNvGrpSpPr/>
            <p:nvPr/>
          </p:nvGrpSpPr>
          <p:grpSpPr>
            <a:xfrm>
              <a:off x="1121364" y="1898932"/>
              <a:ext cx="1489973" cy="1520950"/>
              <a:chOff x="555040" y="1810368"/>
              <a:chExt cx="1489973" cy="1520950"/>
            </a:xfrm>
          </p:grpSpPr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2CB39B7A-F1BB-4DCA-A1B2-13A921FD7948}"/>
                  </a:ext>
                </a:extLst>
              </p:cNvPr>
              <p:cNvSpPr/>
              <p:nvPr/>
            </p:nvSpPr>
            <p:spPr>
              <a:xfrm>
                <a:off x="555040" y="1810368"/>
                <a:ext cx="1487448" cy="152095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rgbClr val="C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D9AC126-FC76-4CCD-918E-9860B4F137A3}"/>
                  </a:ext>
                </a:extLst>
              </p:cNvPr>
              <p:cNvSpPr txBox="1"/>
              <p:nvPr/>
            </p:nvSpPr>
            <p:spPr>
              <a:xfrm>
                <a:off x="850761" y="3009996"/>
                <a:ext cx="78899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2060"/>
                    </a:solidFill>
                  </a:rPr>
                  <a:t>ASSIST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28A1F3F-FD68-48DF-B396-E7C3CC018FF2}"/>
                  </a:ext>
                </a:extLst>
              </p:cNvPr>
              <p:cNvGrpSpPr/>
              <p:nvPr/>
            </p:nvGrpSpPr>
            <p:grpSpPr>
              <a:xfrm>
                <a:off x="597530" y="1907354"/>
                <a:ext cx="1447483" cy="1297484"/>
                <a:chOff x="607264" y="2166902"/>
                <a:chExt cx="1447483" cy="1297484"/>
              </a:xfrm>
            </p:grpSpPr>
            <p:pic>
              <p:nvPicPr>
                <p:cNvPr id="26" name="Picture 25" descr="computer_monitor_blue_screen_400_clr_3985.png" title="&quot;&quot;">
                  <a:extLst>
                    <a:ext uri="{FF2B5EF4-FFF2-40B4-BE49-F238E27FC236}">
                      <a16:creationId xmlns:a16="http://schemas.microsoft.com/office/drawing/2014/main" id="{C24BFBB1-F258-444B-8849-21D8AD9625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607264" y="2166902"/>
                  <a:ext cx="1447483" cy="1297484"/>
                </a:xfrm>
                <a:prstGeom prst="rect">
                  <a:avLst/>
                </a:prstGeom>
              </p:spPr>
            </p:pic>
            <p:pic>
              <p:nvPicPr>
                <p:cNvPr id="27" name="Picture 2" title="Monitor with ASSIST screen">
                  <a:extLst>
                    <a:ext uri="{FF2B5EF4-FFF2-40B4-BE49-F238E27FC236}">
                      <a16:creationId xmlns:a16="http://schemas.microsoft.com/office/drawing/2014/main" id="{88E77AF9-4B64-4ED5-B698-A857D906A6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9540" y="2240816"/>
                  <a:ext cx="1073770" cy="750736"/>
                </a:xfrm>
                <a:prstGeom prst="rect">
                  <a:avLst/>
                </a:prstGeom>
                <a:noFill/>
                <a:ln w="9525">
                  <a:solidFill>
                    <a:srgbClr val="00206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663606-0E71-46CB-B5C5-A7FF149F44A2}"/>
                </a:ext>
              </a:extLst>
            </p:cNvPr>
            <p:cNvSpPr txBox="1"/>
            <p:nvPr/>
          </p:nvSpPr>
          <p:spPr>
            <a:xfrm>
              <a:off x="2722422" y="3017106"/>
              <a:ext cx="16257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2060"/>
                  </a:solidFill>
                </a:rPr>
                <a:t>System-to-System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46E5394-9FF0-408B-9B29-1D9EFAB95224}"/>
                </a:ext>
              </a:extLst>
            </p:cNvPr>
            <p:cNvGrpSpPr/>
            <p:nvPr/>
          </p:nvGrpSpPr>
          <p:grpSpPr>
            <a:xfrm>
              <a:off x="4420388" y="1898932"/>
              <a:ext cx="1909585" cy="1507405"/>
              <a:chOff x="4800803" y="1898932"/>
              <a:chExt cx="1909585" cy="1507405"/>
            </a:xfrm>
          </p:grpSpPr>
          <p:sp>
            <p:nvSpPr>
              <p:cNvPr id="21" name="Rounded Rectangle 21">
                <a:extLst>
                  <a:ext uri="{FF2B5EF4-FFF2-40B4-BE49-F238E27FC236}">
                    <a16:creationId xmlns:a16="http://schemas.microsoft.com/office/drawing/2014/main" id="{74A89FC7-E89E-4AC0-AC43-C3D1B54C3A79}"/>
                  </a:ext>
                </a:extLst>
              </p:cNvPr>
              <p:cNvSpPr/>
              <p:nvPr/>
            </p:nvSpPr>
            <p:spPr>
              <a:xfrm>
                <a:off x="4867527" y="1898932"/>
                <a:ext cx="1685674" cy="1507405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9050" cmpd="sng">
                <a:solidFill>
                  <a:srgbClr val="92D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5D4E722-939F-49BA-8EE9-8600EB411FE4}"/>
                  </a:ext>
                </a:extLst>
              </p:cNvPr>
              <p:cNvSpPr txBox="1"/>
              <p:nvPr/>
            </p:nvSpPr>
            <p:spPr>
              <a:xfrm>
                <a:off x="5180380" y="3053802"/>
                <a:ext cx="10774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2060"/>
                    </a:solidFill>
                  </a:rPr>
                  <a:t>Workspace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0A721AE-18ED-4D30-8AEF-D80760162E1B}"/>
                  </a:ext>
                </a:extLst>
              </p:cNvPr>
              <p:cNvGrpSpPr/>
              <p:nvPr/>
            </p:nvGrpSpPr>
            <p:grpSpPr>
              <a:xfrm>
                <a:off x="4800803" y="1912627"/>
                <a:ext cx="1909585" cy="1312840"/>
                <a:chOff x="4862483" y="2175424"/>
                <a:chExt cx="1909585" cy="1312840"/>
              </a:xfrm>
            </p:grpSpPr>
            <p:pic>
              <p:nvPicPr>
                <p:cNvPr id="24" name="Picture 23" title="&quot;&quot;">
                  <a:extLst>
                    <a:ext uri="{FF2B5EF4-FFF2-40B4-BE49-F238E27FC236}">
                      <a16:creationId xmlns:a16="http://schemas.microsoft.com/office/drawing/2014/main" id="{7F28BD99-4603-425D-A28E-CD95B76B90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62483" y="2175424"/>
                  <a:ext cx="1909585" cy="1312840"/>
                </a:xfrm>
                <a:prstGeom prst="rect">
                  <a:avLst/>
                </a:prstGeom>
              </p:spPr>
            </p:pic>
            <p:pic>
              <p:nvPicPr>
                <p:cNvPr id="25" name="Picture 24" title="workspace screenshot">
                  <a:extLst>
                    <a:ext uri="{FF2B5EF4-FFF2-40B4-BE49-F238E27FC236}">
                      <a16:creationId xmlns:a16="http://schemas.microsoft.com/office/drawing/2014/main" id="{50E263AC-1DA7-40D9-BEAB-580D263CAB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280797" y="2259573"/>
                  <a:ext cx="1017744" cy="571648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298379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Submission Options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NIH ASSIST	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28600" y="2285999"/>
            <a:ext cx="5846064" cy="4061611"/>
          </a:xfrm>
        </p:spPr>
        <p:txBody>
          <a:bodyPr/>
          <a:lstStyle/>
          <a:p>
            <a:r>
              <a:rPr lang="en-US" sz="2000" dirty="0"/>
              <a:t>Managed by NIH</a:t>
            </a:r>
          </a:p>
          <a:p>
            <a:r>
              <a:rPr lang="en-US" sz="2000" dirty="0"/>
              <a:t>Multi-user access</a:t>
            </a:r>
          </a:p>
          <a:p>
            <a:r>
              <a:rPr lang="en-US" sz="2000" dirty="0"/>
              <a:t>Leverages eRA Commons accounts</a:t>
            </a:r>
          </a:p>
          <a:p>
            <a:r>
              <a:rPr lang="en-US" sz="2000" dirty="0"/>
              <a:t>Pre-population from eRA Commons profiles </a:t>
            </a:r>
          </a:p>
          <a:p>
            <a:r>
              <a:rPr lang="en-US" sz="2000" dirty="0"/>
              <a:t>Pre-submission validations</a:t>
            </a:r>
          </a:p>
          <a:p>
            <a:r>
              <a:rPr lang="en-US" sz="2000" dirty="0"/>
              <a:t>Pre-submission preview in agency format</a:t>
            </a:r>
          </a:p>
          <a:p>
            <a:r>
              <a:rPr lang="en-US" sz="2000" dirty="0"/>
              <a:t>Track application status in a single system</a:t>
            </a:r>
          </a:p>
          <a:p>
            <a:r>
              <a:rPr lang="en-US" sz="2000" dirty="0"/>
              <a:t>Copy data to different application package</a:t>
            </a:r>
          </a:p>
          <a:p>
            <a:r>
              <a:rPr lang="en-US" sz="2000" dirty="0"/>
              <a:t>Supports all NIH competing applications</a:t>
            </a:r>
          </a:p>
          <a:p>
            <a:r>
              <a:rPr lang="en-US" sz="2000" dirty="0"/>
              <a:t>Pull study information from ClinicalTrials.gov</a:t>
            </a:r>
          </a:p>
          <a:p>
            <a:r>
              <a:rPr lang="en-US" sz="2000" dirty="0"/>
              <a:t>Integrated NIH messaging (tips, system alerts)</a:t>
            </a:r>
          </a:p>
          <a:p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Grants.gov Workspace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2286000"/>
            <a:ext cx="5867400" cy="4020234"/>
          </a:xfrm>
        </p:spPr>
        <p:txBody>
          <a:bodyPr/>
          <a:lstStyle/>
          <a:p>
            <a:r>
              <a:rPr lang="en-US" sz="2000" dirty="0"/>
              <a:t>Managed by Grants.gov</a:t>
            </a:r>
          </a:p>
          <a:p>
            <a:r>
              <a:rPr lang="en-US" sz="2000" dirty="0"/>
              <a:t>Multi-user access</a:t>
            </a:r>
          </a:p>
          <a:p>
            <a:r>
              <a:rPr lang="en-US" sz="2000" dirty="0"/>
              <a:t>Requires additional user registrations</a:t>
            </a:r>
          </a:p>
          <a:p>
            <a:r>
              <a:rPr lang="en-US" sz="2000" dirty="0"/>
              <a:t>No pre-population from existing profiles</a:t>
            </a:r>
          </a:p>
          <a:p>
            <a:r>
              <a:rPr lang="en-US" sz="2000" dirty="0"/>
              <a:t>Pre-submission validations</a:t>
            </a:r>
          </a:p>
          <a:p>
            <a:r>
              <a:rPr lang="en-US" sz="2000" dirty="0"/>
              <a:t>Pre-submission preview in agency format</a:t>
            </a:r>
          </a:p>
          <a:p>
            <a:r>
              <a:rPr lang="en-US" sz="2000" dirty="0"/>
              <a:t>Must track application in multiple systems</a:t>
            </a:r>
          </a:p>
          <a:p>
            <a:r>
              <a:rPr lang="en-US" sz="2000" dirty="0"/>
              <a:t>Reuse forms; copy application data</a:t>
            </a:r>
          </a:p>
          <a:p>
            <a:r>
              <a:rPr lang="en-US" sz="2000" dirty="0"/>
              <a:t>Supports NIH single-project competing applications (no multi-project support)</a:t>
            </a:r>
          </a:p>
          <a:p>
            <a:pPr marL="0" indent="0">
              <a:buNone/>
            </a:pPr>
            <a:r>
              <a:rPr lang="en-US" dirty="0"/>
              <a:t>  </a:t>
            </a:r>
          </a:p>
        </p:txBody>
      </p:sp>
      <p:grpSp>
        <p:nvGrpSpPr>
          <p:cNvPr id="10" name="Group 9" title="&quot;&quot;"/>
          <p:cNvGrpSpPr/>
          <p:nvPr/>
        </p:nvGrpSpPr>
        <p:grpSpPr>
          <a:xfrm>
            <a:off x="262860" y="228600"/>
            <a:ext cx="1502711" cy="1364974"/>
            <a:chOff x="3442461" y="7384877"/>
            <a:chExt cx="2210133" cy="1911523"/>
          </a:xfrm>
        </p:grpSpPr>
        <p:pic>
          <p:nvPicPr>
            <p:cNvPr id="11" name="Picture 10" descr="computer_monitor_blue_screen_400_clr_3985.png" title="&quot;&quot;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2461" y="7384877"/>
              <a:ext cx="2210133" cy="1911523"/>
            </a:xfrm>
            <a:prstGeom prst="rect">
              <a:avLst/>
            </a:prstGeom>
          </p:spPr>
        </p:pic>
        <p:pic>
          <p:nvPicPr>
            <p:cNvPr id="12" name="Picture 2" title="Monitor with ASSIST screen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3506" y="7529143"/>
              <a:ext cx="1630494" cy="1154127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Picture 12" title="&quot;&quot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0026" y="276777"/>
            <a:ext cx="1710238" cy="117102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1711DC5-473B-4781-A448-8FCEAAAE0439}"/>
              </a:ext>
            </a:extLst>
          </p:cNvPr>
          <p:cNvSpPr/>
          <p:nvPr/>
        </p:nvSpPr>
        <p:spPr>
          <a:xfrm>
            <a:off x="262860" y="6320135"/>
            <a:ext cx="5756941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hlinkClick r:id="rId5" tooltip="Preparing Your Applicaiton Using ASSIST"/>
              </a:rPr>
              <a:t>https://grants.nih.gov/grants/how-to-apply-application-guide/prepare-to-apply-and-register/submission-options/assist.htm </a:t>
            </a:r>
            <a:endParaRPr lang="en-US" sz="1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5FDDEF-E3E6-4C87-BE01-4E47DFAA64F2}"/>
              </a:ext>
            </a:extLst>
          </p:cNvPr>
          <p:cNvSpPr/>
          <p:nvPr/>
        </p:nvSpPr>
        <p:spPr>
          <a:xfrm>
            <a:off x="6172200" y="6324600"/>
            <a:ext cx="5853628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br>
              <a:rPr lang="en-US" sz="600" dirty="0">
                <a:hlinkClick r:id="rId6" tooltip="Workspace overview"/>
              </a:rPr>
            </a:br>
            <a:r>
              <a:rPr lang="en-US" sz="1400" dirty="0">
                <a:hlinkClick r:id="rId6" tooltip="Workspace overview"/>
              </a:rPr>
              <a:t>https://www.grants.gov/web/grants/applicants/workspace-overview.html</a:t>
            </a:r>
            <a:br>
              <a:rPr lang="en-US" sz="1400" dirty="0"/>
            </a:br>
            <a:r>
              <a:rPr lang="en-US" sz="800" dirty="0"/>
              <a:t> </a:t>
            </a:r>
            <a:endParaRPr lang="en-US" sz="1400" dirty="0"/>
          </a:p>
        </p:txBody>
      </p:sp>
      <p:pic>
        <p:nvPicPr>
          <p:cNvPr id="16" name="Picture 15" title="tip">
            <a:extLst>
              <a:ext uri="{FF2B5EF4-FFF2-40B4-BE49-F238E27FC236}">
                <a16:creationId xmlns:a16="http://schemas.microsoft.com/office/drawing/2014/main" id="{7780BEEA-96E8-4123-BA05-CBF643A1EA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503" y="6180474"/>
            <a:ext cx="609600" cy="642050"/>
          </a:xfrm>
          <a:prstGeom prst="rect">
            <a:avLst/>
          </a:prstGeom>
        </p:spPr>
      </p:pic>
      <p:pic>
        <p:nvPicPr>
          <p:cNvPr id="17" name="Picture 16" title="tip">
            <a:extLst>
              <a:ext uri="{FF2B5EF4-FFF2-40B4-BE49-F238E27FC236}">
                <a16:creationId xmlns:a16="http://schemas.microsoft.com/office/drawing/2014/main" id="{F4922DC0-3739-4083-96BD-510EBFB711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1172" y="6152971"/>
            <a:ext cx="609600" cy="64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3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System-to-System (S2S)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Managed by institution or service provider</a:t>
            </a:r>
          </a:p>
          <a:p>
            <a:r>
              <a:rPr lang="en-US" dirty="0"/>
              <a:t>Typically integrate with other internal systems and databases to reduce data entry</a:t>
            </a:r>
          </a:p>
          <a:p>
            <a:r>
              <a:rPr lang="en-US" dirty="0"/>
              <a:t>Features vary by solution</a:t>
            </a:r>
          </a:p>
          <a:p>
            <a:pPr lvl="1"/>
            <a:r>
              <a:rPr lang="en-US" dirty="0"/>
              <a:t>Examples of potential features</a:t>
            </a:r>
          </a:p>
          <a:p>
            <a:pPr lvl="2"/>
            <a:r>
              <a:rPr lang="en-US" dirty="0"/>
              <a:t>Secure, on-line data entry</a:t>
            </a:r>
          </a:p>
          <a:p>
            <a:pPr lvl="2"/>
            <a:r>
              <a:rPr lang="en-US" dirty="0"/>
              <a:t>Concurrent user support</a:t>
            </a:r>
          </a:p>
          <a:p>
            <a:pPr lvl="2"/>
            <a:r>
              <a:rPr lang="en-US" dirty="0"/>
              <a:t>Pre-submission verification of some NIH business rules</a:t>
            </a:r>
          </a:p>
          <a:p>
            <a:pPr lvl="2"/>
            <a:r>
              <a:rPr lang="en-US" dirty="0"/>
              <a:t>Pre-submission preview of assembled application image in generic or agency format</a:t>
            </a:r>
          </a:p>
          <a:p>
            <a:pPr lvl="2"/>
            <a:r>
              <a:rPr lang="en-US" dirty="0"/>
              <a:t>eRA Commons application status information</a:t>
            </a:r>
          </a:p>
        </p:txBody>
      </p:sp>
      <p:pic>
        <p:nvPicPr>
          <p:cNvPr id="5" name="Picture 4" descr="laptop_custom_screen_11466.png" title="&quot;&quot;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63200" y="248921"/>
            <a:ext cx="1727363" cy="121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12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Your Application will be…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825752" y="1524000"/>
            <a:ext cx="8503920" cy="457504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Subject to the same registration requirements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Completed with the same data items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Routed through Grants.gov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Validated against the same NIH business rules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Assembled in a consistent format for review consideration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Tracked in eRA Commons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401" y="4572000"/>
            <a:ext cx="881683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3300" b="1" dirty="0">
                <a:solidFill>
                  <a:srgbClr val="9BBB59">
                    <a:shade val="75000"/>
                  </a:srgbClr>
                </a:solidFill>
                <a:latin typeface="Georgia"/>
              </a:rPr>
              <a:t>…regardless of submission option used.</a:t>
            </a:r>
          </a:p>
        </p:txBody>
      </p:sp>
      <p:grpSp>
        <p:nvGrpSpPr>
          <p:cNvPr id="11" name="Group 10" title="&quot;&quot;"/>
          <p:cNvGrpSpPr/>
          <p:nvPr/>
        </p:nvGrpSpPr>
        <p:grpSpPr>
          <a:xfrm>
            <a:off x="4200526" y="5257800"/>
            <a:ext cx="3800475" cy="1562100"/>
            <a:chOff x="4200526" y="5257800"/>
            <a:chExt cx="3800475" cy="1562100"/>
          </a:xfrm>
        </p:grpSpPr>
        <p:pic>
          <p:nvPicPr>
            <p:cNvPr id="7" name="Picture 6" title="scale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0526" y="5867400"/>
              <a:ext cx="3800475" cy="952500"/>
            </a:xfrm>
            <a:prstGeom prst="rect">
              <a:avLst/>
            </a:prstGeom>
          </p:spPr>
        </p:pic>
        <p:pic>
          <p:nvPicPr>
            <p:cNvPr id="12" name="Picture 11" title="&quot;&quo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725" y="5302404"/>
              <a:ext cx="1420876" cy="911158"/>
            </a:xfrm>
            <a:prstGeom prst="rect">
              <a:avLst/>
            </a:prstGeom>
          </p:spPr>
        </p:pic>
        <p:pic>
          <p:nvPicPr>
            <p:cNvPr id="17" name="Picture 16" descr="laptop_custom_screen_11466.png" title="&quot;&quot;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8379" y="5410200"/>
              <a:ext cx="1257526" cy="887813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5547277" y="5257800"/>
              <a:ext cx="1134301" cy="955762"/>
              <a:chOff x="3442461" y="7384877"/>
              <a:chExt cx="2210133" cy="1911523"/>
            </a:xfrm>
          </p:grpSpPr>
          <p:pic>
            <p:nvPicPr>
              <p:cNvPr id="21" name="Picture 20" descr="computer_monitor_blue_screen_400_clr_3985.png" title="&quot;&quot;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442461" y="7384877"/>
                <a:ext cx="2210133" cy="1911523"/>
              </a:xfrm>
              <a:prstGeom prst="rect">
                <a:avLst/>
              </a:prstGeom>
            </p:spPr>
          </p:pic>
          <p:pic>
            <p:nvPicPr>
              <p:cNvPr id="22" name="Picture 2" title="Monitor with ASSIST scree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3506" y="7529143"/>
                <a:ext cx="1630494" cy="1154127"/>
              </a:xfrm>
              <a:prstGeom prst="rect">
                <a:avLst/>
              </a:prstGeom>
              <a:noFill/>
              <a:ln w="9525">
                <a:solidFill>
                  <a:srgbClr val="00206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8" name="Picture 17" title="workspace screenshot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59523" y="5363287"/>
              <a:ext cx="738557" cy="414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0557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9DA34-C217-474C-97AB-94AB644C99F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3AE7A-A526-4645-8E5D-1B76A41EB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to the Forms?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E63E4-93A2-4937-A379-452ABFC92C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2336" y="1828800"/>
            <a:ext cx="11338560" cy="427024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/>
              <a:t>Each FOA has its own unique set of forms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Use one of the available submission options to access, prepare, and submit the forms needed to apply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Check with your administrative officials before choosing how to submit</a:t>
            </a:r>
          </a:p>
        </p:txBody>
      </p:sp>
      <p:pic>
        <p:nvPicPr>
          <p:cNvPr id="1028" name="Picture 4" descr="Video Thumbnai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867" y="254001"/>
            <a:ext cx="1714500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D08C9F-7840-46BE-81A1-6FAD5EE8ADF8}"/>
              </a:ext>
            </a:extLst>
          </p:cNvPr>
          <p:cNvSpPr/>
          <p:nvPr/>
        </p:nvSpPr>
        <p:spPr>
          <a:xfrm>
            <a:off x="914400" y="6336268"/>
            <a:ext cx="1066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4" tooltip="Find Forms"/>
              </a:rPr>
              <a:t>https://grants.nih.gov/grants/how-to-apply-application-guide/format-and-write/find-forms.htm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9628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867400" y="1036639"/>
            <a:ext cx="457200" cy="441325"/>
          </a:xfrm>
        </p:spPr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26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Application Forms via ASSIST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1311545"/>
            <a:ext cx="4498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6600"/>
                </a:solidFill>
              </a:rPr>
              <a:t>Excerpt from single-project FOA in NIH Guide…</a:t>
            </a:r>
          </a:p>
        </p:txBody>
      </p:sp>
      <p:pic>
        <p:nvPicPr>
          <p:cNvPr id="11" name="Picture 10" title="Use Grants.gov link in FOA above the Table of Contents to access Workspace form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91" y="1698813"/>
            <a:ext cx="8807056" cy="17062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 title="&quot;&quot;"/>
          <p:cNvSpPr/>
          <p:nvPr/>
        </p:nvSpPr>
        <p:spPr>
          <a:xfrm>
            <a:off x="331674" y="2141460"/>
            <a:ext cx="2346366" cy="488541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title="ASSIST login scre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97" y="3589638"/>
            <a:ext cx="4572000" cy="309092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 title="&quot;&quot;"/>
          <p:cNvCxnSpPr/>
          <p:nvPr/>
        </p:nvCxnSpPr>
        <p:spPr>
          <a:xfrm>
            <a:off x="1447800" y="2630001"/>
            <a:ext cx="304800" cy="951399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title="ASSIST Welcome Screen with options to Search for application or Initiate Applicati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685242"/>
            <a:ext cx="6907929" cy="28997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Oval 13" title="&quot;&quot;"/>
          <p:cNvSpPr/>
          <p:nvPr/>
        </p:nvSpPr>
        <p:spPr>
          <a:xfrm>
            <a:off x="7772400" y="5334000"/>
            <a:ext cx="1163957" cy="228600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 title="&quot;&quot;"/>
          <p:cNvCxnSpPr/>
          <p:nvPr/>
        </p:nvCxnSpPr>
        <p:spPr>
          <a:xfrm flipV="1">
            <a:off x="4835898" y="5181600"/>
            <a:ext cx="574302" cy="17257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60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0822" y="370284"/>
            <a:ext cx="2814538" cy="6096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ASSIST screen layout</a:t>
            </a:r>
          </a:p>
        </p:txBody>
      </p:sp>
      <p:pic>
        <p:nvPicPr>
          <p:cNvPr id="11" name="Picture 10" title="ASSIST screen showing Application Saved message recieved after initiati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517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47764" y="6400800"/>
            <a:ext cx="609600" cy="441325"/>
          </a:xfrm>
        </p:spPr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7086600" y="3505200"/>
            <a:ext cx="2590800" cy="385694"/>
          </a:xfrm>
          <a:prstGeom prst="wedgeRoundRectCallout">
            <a:avLst>
              <a:gd name="adj1" fmla="val -40804"/>
              <a:gd name="adj2" fmla="val 141260"/>
              <a:gd name="adj3" fmla="val 16667"/>
            </a:avLst>
          </a:prstGeom>
          <a:solidFill>
            <a:srgbClr val="FFCC66"/>
          </a:solidFill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rgbClr val="002060"/>
                </a:solidFill>
                <a:latin typeface="Calibri"/>
              </a:rPr>
              <a:t>Application forms</a:t>
            </a:r>
            <a:endParaRPr lang="en-US" sz="2400" b="1" kern="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" name="Rectangle 3" title="&quot;&quot;"/>
          <p:cNvSpPr/>
          <p:nvPr/>
        </p:nvSpPr>
        <p:spPr>
          <a:xfrm>
            <a:off x="3048000" y="4190999"/>
            <a:ext cx="8610600" cy="704143"/>
          </a:xfrm>
          <a:prstGeom prst="rect">
            <a:avLst/>
          </a:prstGeom>
          <a:noFill/>
          <a:ln w="3175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96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692846" y="6411573"/>
            <a:ext cx="457200" cy="441325"/>
          </a:xfrm>
        </p:spPr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28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Application Forms via Workspace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1219200"/>
            <a:ext cx="4498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6600"/>
                </a:solidFill>
              </a:rPr>
              <a:t>Excerpt from single-project FOA in NIH Guide…</a:t>
            </a:r>
          </a:p>
        </p:txBody>
      </p:sp>
      <p:pic>
        <p:nvPicPr>
          <p:cNvPr id="5" name="Picture 4" title="Use Grants.gov link in FOA above the Table of Contents to access Workspace form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54" y="1524000"/>
            <a:ext cx="8807056" cy="17062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Oval 10" title="&quot;&quot;"/>
          <p:cNvSpPr/>
          <p:nvPr/>
        </p:nvSpPr>
        <p:spPr>
          <a:xfrm>
            <a:off x="609600" y="2731455"/>
            <a:ext cx="1298575" cy="318854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title="Grants.gov View Grant Opportunity page with link to Appl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99" y="3391925"/>
            <a:ext cx="5282155" cy="3179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Oval 13" title="&quot;&quot;"/>
          <p:cNvSpPr/>
          <p:nvPr/>
        </p:nvSpPr>
        <p:spPr>
          <a:xfrm>
            <a:off x="5292077" y="6252146"/>
            <a:ext cx="381000" cy="318854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title="Package information and Login to Apply Not button in Grants.gov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971" y="2377129"/>
            <a:ext cx="5998858" cy="417788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6" name="Oval 15" title="&quot;&quot;"/>
          <p:cNvSpPr/>
          <p:nvPr/>
        </p:nvSpPr>
        <p:spPr>
          <a:xfrm>
            <a:off x="5925260" y="5867400"/>
            <a:ext cx="1298575" cy="318854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 title="&quot;&quot;"/>
          <p:cNvCxnSpPr>
            <a:stCxn id="14" idx="7"/>
          </p:cNvCxnSpPr>
          <p:nvPr/>
        </p:nvCxnSpPr>
        <p:spPr>
          <a:xfrm flipV="1">
            <a:off x="5617281" y="6019800"/>
            <a:ext cx="250119" cy="279041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 title="&quot;&quot;"/>
          <p:cNvCxnSpPr>
            <a:stCxn id="11" idx="4"/>
          </p:cNvCxnSpPr>
          <p:nvPr/>
        </p:nvCxnSpPr>
        <p:spPr>
          <a:xfrm>
            <a:off x="1258887" y="3050309"/>
            <a:ext cx="0" cy="49652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40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45097" y="6381363"/>
            <a:ext cx="609600" cy="441325"/>
          </a:xfrm>
        </p:spPr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79200" cy="609599"/>
          </a:xfrm>
        </p:spPr>
        <p:txBody>
          <a:bodyPr/>
          <a:lstStyle/>
          <a:p>
            <a:r>
              <a:rPr lang="en-US" dirty="0"/>
              <a:t>Sample Workspace Screen</a:t>
            </a:r>
          </a:p>
        </p:txBody>
      </p:sp>
      <p:pic>
        <p:nvPicPr>
          <p:cNvPr id="5" name="Picture 4" title="sample Grants.gov Workspace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4262"/>
            <a:ext cx="10021097" cy="6747538"/>
          </a:xfrm>
          <a:prstGeom prst="rect">
            <a:avLst/>
          </a:prstGeom>
        </p:spPr>
      </p:pic>
      <p:sp>
        <p:nvSpPr>
          <p:cNvPr id="7" name="Rectangle 6" title="&quot;&quot;"/>
          <p:cNvSpPr/>
          <p:nvPr/>
        </p:nvSpPr>
        <p:spPr>
          <a:xfrm>
            <a:off x="1828800" y="4289739"/>
            <a:ext cx="3048000" cy="2480338"/>
          </a:xfrm>
          <a:prstGeom prst="rect">
            <a:avLst/>
          </a:prstGeom>
          <a:noFill/>
          <a:ln w="3175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title="&quot;&quot;"/>
          <p:cNvSpPr/>
          <p:nvPr/>
        </p:nvSpPr>
        <p:spPr>
          <a:xfrm>
            <a:off x="8801897" y="4289739"/>
            <a:ext cx="2094703" cy="2480338"/>
          </a:xfrm>
          <a:prstGeom prst="rect">
            <a:avLst/>
          </a:prstGeom>
          <a:noFill/>
          <a:ln w="3175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5058437" y="5100459"/>
            <a:ext cx="3475963" cy="1528940"/>
          </a:xfrm>
          <a:prstGeom prst="wedgeRoundRectCallout">
            <a:avLst>
              <a:gd name="adj1" fmla="val 57928"/>
              <a:gd name="adj2" fmla="val 16376"/>
              <a:gd name="adj3" fmla="val 16667"/>
            </a:avLst>
          </a:prstGeom>
          <a:solidFill>
            <a:srgbClr val="FFCC66"/>
          </a:solidFill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rgbClr val="002060"/>
                </a:solidFill>
                <a:latin typeface="Calibri"/>
              </a:rPr>
              <a:t>Access forms using Download/Upload actions or enter data directly into </a:t>
            </a:r>
            <a:r>
              <a:rPr lang="en-US" sz="2400" kern="0" dirty="0" err="1">
                <a:solidFill>
                  <a:srgbClr val="002060"/>
                </a:solidFill>
                <a:latin typeface="Calibri"/>
              </a:rPr>
              <a:t>Webform</a:t>
            </a:r>
            <a:endParaRPr lang="en-US" sz="2400" b="1" kern="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1524000" y="3810290"/>
            <a:ext cx="3048000" cy="385694"/>
          </a:xfrm>
          <a:prstGeom prst="wedgeRoundRectCallout">
            <a:avLst>
              <a:gd name="adj1" fmla="val -21189"/>
              <a:gd name="adj2" fmla="val 126063"/>
              <a:gd name="adj3" fmla="val 16667"/>
            </a:avLst>
          </a:prstGeom>
          <a:solidFill>
            <a:srgbClr val="FFCC66"/>
          </a:solidFill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rgbClr val="002060"/>
                </a:solidFill>
                <a:latin typeface="Calibri"/>
              </a:rPr>
              <a:t>Application forms list</a:t>
            </a:r>
            <a:endParaRPr lang="en-US" sz="2400" b="1" kern="0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6413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Today’s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7"/>
            <a:ext cx="11338560" cy="4874485"/>
          </a:xfrm>
        </p:spPr>
        <p:txBody>
          <a:bodyPr/>
          <a:lstStyle/>
          <a:p>
            <a:r>
              <a:rPr lang="en-US" sz="2000" dirty="0"/>
              <a:t>Prepare to Apply</a:t>
            </a:r>
          </a:p>
          <a:p>
            <a:pPr lvl="1"/>
            <a:r>
              <a:rPr lang="en-US" sz="1800" dirty="0"/>
              <a:t>Systems &amp; Roles</a:t>
            </a:r>
          </a:p>
          <a:p>
            <a:pPr lvl="1"/>
            <a:r>
              <a:rPr lang="en-US" sz="1800" dirty="0"/>
              <a:t>Registrations</a:t>
            </a:r>
          </a:p>
          <a:p>
            <a:pPr lvl="1"/>
            <a:r>
              <a:rPr lang="en-US" sz="1800" dirty="0"/>
              <a:t>Understanding Funding Opportunity Announcements</a:t>
            </a:r>
          </a:p>
          <a:p>
            <a:pPr lvl="2"/>
            <a:r>
              <a:rPr lang="en-US" sz="1600" dirty="0"/>
              <a:t>Explore a sample FOA</a:t>
            </a:r>
          </a:p>
          <a:p>
            <a:pPr lvl="1"/>
            <a:r>
              <a:rPr lang="en-US" sz="1800" dirty="0"/>
              <a:t>Types of Applications</a:t>
            </a:r>
          </a:p>
          <a:p>
            <a:pPr lvl="1"/>
            <a:r>
              <a:rPr lang="en-US" sz="1800" dirty="0"/>
              <a:t>Submission Options</a:t>
            </a:r>
          </a:p>
          <a:p>
            <a:pPr lvl="1"/>
            <a:r>
              <a:rPr lang="en-US" sz="1800" dirty="0"/>
              <a:t>Submission Policies</a:t>
            </a:r>
          </a:p>
          <a:p>
            <a:pPr lvl="2"/>
            <a:r>
              <a:rPr lang="en-US" sz="1600" dirty="0"/>
              <a:t>Sample scenarios</a:t>
            </a:r>
          </a:p>
          <a:p>
            <a:r>
              <a:rPr lang="en-US" sz="2000" dirty="0"/>
              <a:t>Application Process Step-by-step</a:t>
            </a:r>
          </a:p>
          <a:p>
            <a:pPr lvl="1"/>
            <a:r>
              <a:rPr lang="en-US" sz="1800" dirty="0"/>
              <a:t>Avoid the “</a:t>
            </a:r>
            <a:r>
              <a:rPr lang="en-US" sz="1800" dirty="0" err="1"/>
              <a:t>gotchas</a:t>
            </a:r>
            <a:r>
              <a:rPr lang="en-US" sz="1800" dirty="0"/>
              <a:t>” activity</a:t>
            </a:r>
          </a:p>
          <a:p>
            <a:r>
              <a:rPr lang="en-US" sz="2000" dirty="0"/>
              <a:t>What’s New or Happening Soon</a:t>
            </a:r>
          </a:p>
          <a:p>
            <a:r>
              <a:rPr lang="en-US" sz="2000" dirty="0"/>
              <a:t>Finding Help &amp; Resources</a:t>
            </a:r>
          </a:p>
          <a:p>
            <a:r>
              <a:rPr lang="en-US" sz="2000" dirty="0"/>
              <a:t>Wrap-up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67764"/>
            <a:ext cx="5032691" cy="6194081"/>
          </a:xfrm>
          <a:prstGeom prst="rect">
            <a:avLst/>
          </a:prstGeom>
        </p:spPr>
      </p:pic>
      <p:sp>
        <p:nvSpPr>
          <p:cNvPr id="9" name="Oval 8" title="&quot;&quot;"/>
          <p:cNvSpPr/>
          <p:nvPr/>
        </p:nvSpPr>
        <p:spPr>
          <a:xfrm>
            <a:off x="6248400" y="1468439"/>
            <a:ext cx="5638800" cy="2265361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686" y="2209800"/>
            <a:ext cx="1759410" cy="17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42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ip of process information section of How to Apply - Application Guide page pointing out Submission policies in the Submit box&#10;">
            <a:extLst>
              <a:ext uri="{FF2B5EF4-FFF2-40B4-BE49-F238E27FC236}">
                <a16:creationId xmlns:a16="http://schemas.microsoft.com/office/drawing/2014/main" id="{3DEF584E-E7EB-4820-9B70-A3E37C86E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03" y="2147104"/>
            <a:ext cx="11717528" cy="28531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 Policies</a:t>
            </a:r>
          </a:p>
        </p:txBody>
      </p:sp>
      <p:sp>
        <p:nvSpPr>
          <p:cNvPr id="6" name="Oval 6" title="&quot;&quot;"/>
          <p:cNvSpPr>
            <a:spLocks noChangeArrowheads="1"/>
          </p:cNvSpPr>
          <p:nvPr/>
        </p:nvSpPr>
        <p:spPr bwMode="auto">
          <a:xfrm flipV="1">
            <a:off x="6170402" y="4114800"/>
            <a:ext cx="1629273" cy="363367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ight Arrow 6" title="&quot;&quot;"/>
          <p:cNvSpPr/>
          <p:nvPr/>
        </p:nvSpPr>
        <p:spPr>
          <a:xfrm rot="8190704">
            <a:off x="7610010" y="3608652"/>
            <a:ext cx="1052456" cy="39073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344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76566" y="6356458"/>
            <a:ext cx="609600" cy="441325"/>
          </a:xfr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 Policies Page</a:t>
            </a:r>
          </a:p>
        </p:txBody>
      </p:sp>
      <p:pic>
        <p:nvPicPr>
          <p:cNvPr id="7" name="Picture 6" descr="https://grants.nih.gov/grants/how-to-apply-application-guide/due-dates-and-submission-policies/submission-policies.htm" title="submission policies 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6"/>
            <a:ext cx="12178430" cy="64062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" y="6407843"/>
            <a:ext cx="11353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 tooltip="Submission Policies"/>
              </a:rPr>
              <a:t>https://grants.nih.gov/grants/how-to-apply-application-guide/due-dates-and-submission-policies/submission-policies.htm</a:t>
            </a:r>
            <a:r>
              <a:rPr lang="en-US" sz="1600" dirty="0"/>
              <a:t> </a:t>
            </a:r>
          </a:p>
        </p:txBody>
      </p:sp>
      <p:pic>
        <p:nvPicPr>
          <p:cNvPr id="15" name="Picture 1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-126841"/>
            <a:ext cx="2763574" cy="2946241"/>
          </a:xfrm>
          <a:prstGeom prst="rect">
            <a:avLst/>
          </a:prstGeom>
        </p:spPr>
      </p:pic>
      <p:pic>
        <p:nvPicPr>
          <p:cNvPr id="19" name="Picture 18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057400"/>
            <a:ext cx="2514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3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Let’s Talk About the Application Process</a:t>
            </a:r>
          </a:p>
        </p:txBody>
      </p:sp>
      <p:grpSp>
        <p:nvGrpSpPr>
          <p:cNvPr id="3" name="Group 2" descr="1. Find&#10;2. Plan&#10;3. Initiate&#10;4. Build Team&#10;5. Enter Data&#10;6. Finalize&#10;7. Submit&#10;8. Track" title="8 application submission process steps"/>
          <p:cNvGrpSpPr/>
          <p:nvPr/>
        </p:nvGrpSpPr>
        <p:grpSpPr>
          <a:xfrm>
            <a:off x="1676400" y="2771776"/>
            <a:ext cx="8839200" cy="3400424"/>
            <a:chOff x="1676400" y="2771776"/>
            <a:chExt cx="8839200" cy="3400424"/>
          </a:xfrm>
        </p:grpSpPr>
        <p:cxnSp>
          <p:nvCxnSpPr>
            <p:cNvPr id="15" name="Straight Connector 14" title="&quot;&quot;"/>
            <p:cNvCxnSpPr/>
            <p:nvPr/>
          </p:nvCxnSpPr>
          <p:spPr>
            <a:xfrm flipH="1">
              <a:off x="1929380" y="3422729"/>
              <a:ext cx="2" cy="198363"/>
            </a:xfrm>
            <a:prstGeom prst="line">
              <a:avLst/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ontent Placeholder 2"/>
            <p:cNvSpPr txBox="1">
              <a:spLocks/>
            </p:cNvSpPr>
            <p:nvPr/>
          </p:nvSpPr>
          <p:spPr bwMode="auto">
            <a:xfrm>
              <a:off x="2438400" y="2840070"/>
              <a:ext cx="3276600" cy="3230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273050" indent="-273050" algn="ctr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Wingdings 2" pitchFamily="18" charset="2"/>
                <a:buNone/>
                <a:defRPr sz="1600" b="1" kern="1200" cap="all" spc="25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7688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2232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BBB59"/>
                </a:buClr>
                <a:buSzPct val="75000"/>
                <a:buFont typeface="Wingdings 2" pitchFamily="18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969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64A2"/>
                </a:buClr>
                <a:buSzPct val="70000"/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BACC6"/>
                </a:buClr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1: Find</a:t>
              </a:r>
            </a:p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2: Plan</a:t>
              </a:r>
            </a:p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3: Initiate</a:t>
              </a:r>
            </a:p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4: Build team</a:t>
              </a:r>
            </a:p>
          </p:txBody>
        </p:sp>
        <p:pic>
          <p:nvPicPr>
            <p:cNvPr id="6" name="Picture 5" title="&quot;&quot;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6400" y="2776207"/>
              <a:ext cx="621470" cy="621470"/>
            </a:xfrm>
            <a:prstGeom prst="rect">
              <a:avLst/>
            </a:prstGeom>
          </p:spPr>
        </p:pic>
        <p:pic>
          <p:nvPicPr>
            <p:cNvPr id="7" name="Picture 6" title="&quot;&quot;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6400" y="3645187"/>
              <a:ext cx="621470" cy="621470"/>
            </a:xfrm>
            <a:prstGeom prst="rect">
              <a:avLst/>
            </a:prstGeom>
          </p:spPr>
        </p:pic>
        <p:pic>
          <p:nvPicPr>
            <p:cNvPr id="8" name="Picture 7" title="&quot;&quot;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6400" y="4514167"/>
              <a:ext cx="621470" cy="621470"/>
            </a:xfrm>
            <a:prstGeom prst="rect">
              <a:avLst/>
            </a:prstGeom>
          </p:spPr>
        </p:pic>
        <p:pic>
          <p:nvPicPr>
            <p:cNvPr id="9" name="Picture 8" title="&quot;&quot;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6400" y="5383147"/>
              <a:ext cx="621470" cy="621470"/>
            </a:xfrm>
            <a:prstGeom prst="rect">
              <a:avLst/>
            </a:prstGeom>
          </p:spPr>
        </p:pic>
        <p:pic>
          <p:nvPicPr>
            <p:cNvPr id="10" name="Picture 9" title="&quot;&quot;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96761" y="2771776"/>
              <a:ext cx="618439" cy="618439"/>
            </a:xfrm>
            <a:prstGeom prst="rect">
              <a:avLst/>
            </a:prstGeom>
          </p:spPr>
        </p:pic>
        <p:pic>
          <p:nvPicPr>
            <p:cNvPr id="11" name="Picture 10" title="&quot;&quot;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93730" y="3641456"/>
              <a:ext cx="621470" cy="621470"/>
            </a:xfrm>
            <a:prstGeom prst="rect">
              <a:avLst/>
            </a:prstGeom>
          </p:spPr>
        </p:pic>
        <p:pic>
          <p:nvPicPr>
            <p:cNvPr id="12" name="Picture 11" title="&quot;&quot;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93730" y="4514167"/>
              <a:ext cx="621470" cy="621470"/>
            </a:xfrm>
            <a:prstGeom prst="rect">
              <a:avLst/>
            </a:prstGeom>
          </p:spPr>
        </p:pic>
        <p:pic>
          <p:nvPicPr>
            <p:cNvPr id="13" name="Picture 12" title="&quot;&quot;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93730" y="5386878"/>
              <a:ext cx="621470" cy="506271"/>
            </a:xfrm>
            <a:prstGeom prst="rect">
              <a:avLst/>
            </a:prstGeom>
          </p:spPr>
        </p:pic>
        <p:sp>
          <p:nvSpPr>
            <p:cNvPr id="14" name="Content Placeholder 2"/>
            <p:cNvSpPr txBox="1">
              <a:spLocks/>
            </p:cNvSpPr>
            <p:nvPr/>
          </p:nvSpPr>
          <p:spPr bwMode="auto">
            <a:xfrm>
              <a:off x="7349067" y="2867027"/>
              <a:ext cx="3166533" cy="3305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273050" indent="-273050" algn="ctr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Wingdings 2" pitchFamily="18" charset="2"/>
                <a:buNone/>
                <a:defRPr sz="1600" b="1" kern="1200" cap="all" spc="25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7688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2232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BBB59"/>
                </a:buClr>
                <a:buSzPct val="75000"/>
                <a:buFont typeface="Wingdings 2" pitchFamily="18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969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64A2"/>
                </a:buClr>
                <a:buSzPct val="70000"/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BACC6"/>
                </a:buClr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5: Enter data</a:t>
              </a:r>
            </a:p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6: Finalize</a:t>
              </a:r>
            </a:p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7: Submit</a:t>
              </a:r>
            </a:p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8: Track</a:t>
              </a:r>
            </a:p>
          </p:txBody>
        </p:sp>
        <p:cxnSp>
          <p:nvCxnSpPr>
            <p:cNvPr id="22" name="Straight Connector 21" title="&quot;&quot;"/>
            <p:cNvCxnSpPr/>
            <p:nvPr/>
          </p:nvCxnSpPr>
          <p:spPr>
            <a:xfrm flipH="1">
              <a:off x="1929378" y="4290752"/>
              <a:ext cx="2" cy="198363"/>
            </a:xfrm>
            <a:prstGeom prst="line">
              <a:avLst/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 title="&quot;&quot;"/>
            <p:cNvCxnSpPr/>
            <p:nvPr/>
          </p:nvCxnSpPr>
          <p:spPr>
            <a:xfrm flipH="1">
              <a:off x="1929376" y="5158775"/>
              <a:ext cx="2" cy="198363"/>
            </a:xfrm>
            <a:prstGeom prst="line">
              <a:avLst/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 title="&quot;&quot;"/>
            <p:cNvCxnSpPr/>
            <p:nvPr/>
          </p:nvCxnSpPr>
          <p:spPr>
            <a:xfrm flipH="1">
              <a:off x="6934200" y="3416654"/>
              <a:ext cx="2" cy="198363"/>
            </a:xfrm>
            <a:prstGeom prst="line">
              <a:avLst/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 title="&quot;&quot;"/>
            <p:cNvCxnSpPr/>
            <p:nvPr/>
          </p:nvCxnSpPr>
          <p:spPr>
            <a:xfrm flipH="1">
              <a:off x="6934198" y="4297437"/>
              <a:ext cx="2" cy="198363"/>
            </a:xfrm>
            <a:prstGeom prst="line">
              <a:avLst/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 title="&quot;&quot;"/>
            <p:cNvCxnSpPr/>
            <p:nvPr/>
          </p:nvCxnSpPr>
          <p:spPr>
            <a:xfrm flipH="1">
              <a:off x="6934196" y="5178220"/>
              <a:ext cx="2" cy="198363"/>
            </a:xfrm>
            <a:prstGeom prst="line">
              <a:avLst/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29" title="&quot;&quot;"/>
            <p:cNvCxnSpPr/>
            <p:nvPr/>
          </p:nvCxnSpPr>
          <p:spPr>
            <a:xfrm rot="5400000" flipH="1" flipV="1">
              <a:off x="2814097" y="2158850"/>
              <a:ext cx="2951906" cy="4739627"/>
            </a:xfrm>
            <a:prstGeom prst="bentConnector4">
              <a:avLst>
                <a:gd name="adj1" fmla="val -7745"/>
                <a:gd name="adj2" fmla="val 81023"/>
              </a:avLst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5141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NIH Guide to Grants &amp; Contracts search">
            <a:extLst>
              <a:ext uri="{FF2B5EF4-FFF2-40B4-BE49-F238E27FC236}">
                <a16:creationId xmlns:a16="http://schemas.microsoft.com/office/drawing/2014/main" id="{F599A6D1-B874-43E0-B75B-3BD8CEC158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791" y="4185822"/>
            <a:ext cx="3276975" cy="217537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n-US" dirty="0"/>
              <a:t>Step 1: Find an Opportunity of Interest</a:t>
            </a:r>
          </a:p>
        </p:txBody>
      </p:sp>
      <p:grpSp>
        <p:nvGrpSpPr>
          <p:cNvPr id="13" name="Group 12" title="&quot;&quot;"/>
          <p:cNvGrpSpPr/>
          <p:nvPr/>
        </p:nvGrpSpPr>
        <p:grpSpPr>
          <a:xfrm>
            <a:off x="402336" y="181480"/>
            <a:ext cx="1016000" cy="1016000"/>
            <a:chOff x="1212195" y="264119"/>
            <a:chExt cx="1016000" cy="1016000"/>
          </a:xfrm>
        </p:grpSpPr>
        <p:sp>
          <p:nvSpPr>
            <p:cNvPr id="18" name="Oval 17" title="&quot;&quot;"/>
            <p:cNvSpPr/>
            <p:nvPr/>
          </p:nvSpPr>
          <p:spPr>
            <a:xfrm>
              <a:off x="1212195" y="264119"/>
              <a:ext cx="1016000" cy="1016000"/>
            </a:xfrm>
            <a:prstGeom prst="ellipse">
              <a:avLst/>
            </a:prstGeom>
            <a:solidFill>
              <a:srgbClr val="59A5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Oval 19" title="&quot;&quot;"/>
            <p:cNvSpPr/>
            <p:nvPr/>
          </p:nvSpPr>
          <p:spPr>
            <a:xfrm>
              <a:off x="1306683" y="358607"/>
              <a:ext cx="827024" cy="827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3200" dirty="0"/>
            </a:p>
          </p:txBody>
        </p:sp>
        <p:pic>
          <p:nvPicPr>
            <p:cNvPr id="21" name="Picture 20" title="&quot;&quot;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733" y="503658"/>
              <a:ext cx="536921" cy="536921"/>
            </a:xfrm>
            <a:prstGeom prst="rect">
              <a:avLst/>
            </a:prstGeom>
          </p:spPr>
        </p:pic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NIH Guide to Grants &amp; Contracts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/>
              <a:t>Grants.gov Search Grants</a:t>
            </a:r>
          </a:p>
        </p:txBody>
      </p:sp>
      <p:pic>
        <p:nvPicPr>
          <p:cNvPr id="8" name="Picture 7" title="Grants.gov Search Grants scre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772" y="4185822"/>
            <a:ext cx="3006228" cy="218817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785126" y="6373995"/>
            <a:ext cx="467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system has robust search capabilities.</a:t>
            </a:r>
          </a:p>
        </p:txBody>
      </p:sp>
      <p:pic>
        <p:nvPicPr>
          <p:cNvPr id="14" name="Picture 13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75" y="4319566"/>
            <a:ext cx="1210231" cy="2272735"/>
          </a:xfrm>
          <a:prstGeom prst="rect">
            <a:avLst/>
          </a:prstGeom>
        </p:spPr>
      </p:pic>
      <p:sp>
        <p:nvSpPr>
          <p:cNvPr id="15" name="Content Placeholder 4"/>
          <p:cNvSpPr>
            <a:spLocks noGrp="1"/>
          </p:cNvSpPr>
          <p:nvPr>
            <p:ph sz="quarter" idx="13"/>
          </p:nvPr>
        </p:nvSpPr>
        <p:spPr>
          <a:xfrm>
            <a:off x="228600" y="2444592"/>
            <a:ext cx="5587646" cy="3322406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500" dirty="0"/>
              <a:t>FOAs 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NIH, AHRQ, CDC (subset), FDA (subset)</a:t>
            </a:r>
          </a:p>
          <a:p>
            <a:pPr>
              <a:spcAft>
                <a:spcPts val="0"/>
              </a:spcAft>
            </a:pPr>
            <a:r>
              <a:rPr lang="en-US" sz="2500" dirty="0"/>
              <a:t>Notices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Notices of special interest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Policy updates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Changes to FOAs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RFIs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Webinars and </a:t>
            </a:r>
            <a:br>
              <a:rPr lang="en-US" sz="2000" dirty="0"/>
            </a:br>
            <a:r>
              <a:rPr lang="en-US" sz="2000" dirty="0"/>
              <a:t>training events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And more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3"/>
          </p:nvPr>
        </p:nvSpPr>
        <p:spPr>
          <a:xfrm>
            <a:off x="6223694" y="2444592"/>
            <a:ext cx="5587646" cy="3322406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500" dirty="0"/>
              <a:t>FOAs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All federal grant making agencies</a:t>
            </a:r>
          </a:p>
        </p:txBody>
      </p:sp>
    </p:spTree>
    <p:extLst>
      <p:ext uri="{BB962C8B-B14F-4D97-AF65-F5344CB8AC3E}">
        <p14:creationId xmlns:p14="http://schemas.microsoft.com/office/powerpoint/2010/main" val="36078964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for fit before </a:t>
            </a:r>
            <a:r>
              <a:rPr lang="en-US"/>
              <a:t>you submit!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873752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500" dirty="0"/>
              <a:t>Program description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FOA Part 2, Section I Funding Opportunity Description</a:t>
            </a:r>
          </a:p>
          <a:p>
            <a:r>
              <a:rPr lang="en-US" sz="2500" dirty="0"/>
              <a:t>Participating institutes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FOA Part 1, Participating Organizations &amp; Components of Participating Organizations </a:t>
            </a:r>
          </a:p>
          <a:p>
            <a:r>
              <a:rPr lang="en-US" sz="2500" dirty="0"/>
              <a:t>Type of Application – New, Resubmission, Renewal, Revision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FOA Part 2, Section II Award Information</a:t>
            </a:r>
          </a:p>
          <a:p>
            <a:r>
              <a:rPr lang="en-US" sz="2500" dirty="0"/>
              <a:t>Clinical trials allowability (for due dates on/after January 25, 2018)</a:t>
            </a:r>
            <a:endParaRPr lang="en-US" sz="2000" dirty="0"/>
          </a:p>
          <a:p>
            <a:pPr lvl="1">
              <a:spcAft>
                <a:spcPts val="1200"/>
              </a:spcAft>
            </a:pPr>
            <a:r>
              <a:rPr lang="en-US" sz="2000" dirty="0"/>
              <a:t>FOA Part 2, Section II Award Information</a:t>
            </a:r>
          </a:p>
          <a:p>
            <a:r>
              <a:rPr lang="en-US" sz="2500" dirty="0"/>
              <a:t>Eligibility</a:t>
            </a:r>
          </a:p>
          <a:p>
            <a:pPr lvl="1"/>
            <a:r>
              <a:rPr lang="en-US" sz="2000" dirty="0"/>
              <a:t>FOA Part 2, Section III Eligibility Information</a:t>
            </a:r>
          </a:p>
        </p:txBody>
      </p:sp>
      <p:pic>
        <p:nvPicPr>
          <p:cNvPr id="4" name="Picture 3" title="&quot;&quot;">
            <a:hlinkClick r:id="rId2" tooltip="Check for fit, before you submit - video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380" y="211668"/>
            <a:ext cx="1462516" cy="1028636"/>
          </a:xfrm>
          <a:prstGeom prst="rect">
            <a:avLst/>
          </a:prstGeom>
        </p:spPr>
      </p:pic>
      <p:grpSp>
        <p:nvGrpSpPr>
          <p:cNvPr id="8" name="Group 7" title="&quot;&quot;"/>
          <p:cNvGrpSpPr/>
          <p:nvPr/>
        </p:nvGrpSpPr>
        <p:grpSpPr>
          <a:xfrm>
            <a:off x="402336" y="181480"/>
            <a:ext cx="1016000" cy="1016000"/>
            <a:chOff x="1212195" y="264119"/>
            <a:chExt cx="1016000" cy="1016000"/>
          </a:xfrm>
        </p:grpSpPr>
        <p:sp>
          <p:nvSpPr>
            <p:cNvPr id="9" name="Oval 8" title="&quot;&quot;"/>
            <p:cNvSpPr/>
            <p:nvPr/>
          </p:nvSpPr>
          <p:spPr>
            <a:xfrm>
              <a:off x="1212195" y="264119"/>
              <a:ext cx="1016000" cy="1016000"/>
            </a:xfrm>
            <a:prstGeom prst="ellipse">
              <a:avLst/>
            </a:prstGeom>
            <a:solidFill>
              <a:srgbClr val="59A5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Oval 9" title="&quot;&quot;"/>
            <p:cNvSpPr/>
            <p:nvPr/>
          </p:nvSpPr>
          <p:spPr>
            <a:xfrm>
              <a:off x="1306683" y="358607"/>
              <a:ext cx="827024" cy="827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3200" dirty="0"/>
            </a:p>
          </p:txBody>
        </p:sp>
        <p:pic>
          <p:nvPicPr>
            <p:cNvPr id="11" name="Picture 10" title="&quot;&quot;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733" y="503658"/>
              <a:ext cx="536921" cy="536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61160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Plan for Your Submission</a:t>
            </a:r>
          </a:p>
        </p:txBody>
      </p:sp>
      <p:grpSp>
        <p:nvGrpSpPr>
          <p:cNvPr id="11" name="Group 10" title="&quot;&quot;"/>
          <p:cNvGrpSpPr/>
          <p:nvPr/>
        </p:nvGrpSpPr>
        <p:grpSpPr>
          <a:xfrm>
            <a:off x="402167" y="211933"/>
            <a:ext cx="1016000" cy="1016000"/>
            <a:chOff x="1212195" y="1932223"/>
            <a:chExt cx="1016000" cy="1016000"/>
          </a:xfrm>
        </p:grpSpPr>
        <p:grpSp>
          <p:nvGrpSpPr>
            <p:cNvPr id="13" name="Group 12"/>
            <p:cNvGrpSpPr/>
            <p:nvPr/>
          </p:nvGrpSpPr>
          <p:grpSpPr>
            <a:xfrm>
              <a:off x="1212195" y="1932223"/>
              <a:ext cx="1016000" cy="1016000"/>
              <a:chOff x="8619527" y="416519"/>
              <a:chExt cx="1016000" cy="1016000"/>
            </a:xfrm>
          </p:grpSpPr>
          <p:sp>
            <p:nvSpPr>
              <p:cNvPr id="16" name="Oval 15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Oval 16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4" name="Picture 13" title="&quot;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6984" y="2205820"/>
              <a:ext cx="486418" cy="486418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167" y="1468439"/>
            <a:ext cx="11338560" cy="4797552"/>
          </a:xfrm>
        </p:spPr>
        <p:txBody>
          <a:bodyPr/>
          <a:lstStyle/>
          <a:p>
            <a:r>
              <a:rPr lang="en-US" sz="2800" dirty="0"/>
              <a:t>Identify team members</a:t>
            </a:r>
          </a:p>
          <a:p>
            <a:r>
              <a:rPr lang="en-US" sz="2800" dirty="0"/>
              <a:t>Verify registrations are in place and active</a:t>
            </a:r>
          </a:p>
          <a:p>
            <a:r>
              <a:rPr lang="en-US" sz="2800" dirty="0"/>
              <a:t>Choose submission method (ASSIST, Workspace, system-to-system)</a:t>
            </a:r>
          </a:p>
          <a:p>
            <a:r>
              <a:rPr lang="en-US" sz="2800" dirty="0"/>
              <a:t>Determine application preparation responsibilities</a:t>
            </a:r>
          </a:p>
          <a:p>
            <a:pPr lvl="1"/>
            <a:r>
              <a:rPr lang="en-US" sz="2400" dirty="0"/>
              <a:t>Who will – prepare budget, gather data, create attachments, do data entry</a:t>
            </a:r>
            <a:endParaRPr lang="en-US" sz="2000" dirty="0"/>
          </a:p>
          <a:p>
            <a:r>
              <a:rPr lang="en-US" sz="2800" dirty="0"/>
              <a:t>Make sure everyone is aware of process</a:t>
            </a:r>
          </a:p>
          <a:p>
            <a:pPr lvl="1"/>
            <a:r>
              <a:rPr lang="en-US" sz="2400" dirty="0"/>
              <a:t>Internal review &amp; approval process</a:t>
            </a:r>
          </a:p>
          <a:p>
            <a:pPr lvl="1"/>
            <a:r>
              <a:rPr lang="en-US" sz="2400" dirty="0"/>
              <a:t>Post-submission responsibilities</a:t>
            </a:r>
          </a:p>
          <a:p>
            <a:pPr lvl="2"/>
            <a:r>
              <a:rPr lang="en-US" dirty="0"/>
              <a:t>How to deal with errors/warnings</a:t>
            </a:r>
          </a:p>
          <a:p>
            <a:pPr lvl="2"/>
            <a:r>
              <a:rPr lang="en-US" dirty="0"/>
              <a:t>Who will verify application in eRA Commons?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715000" y="6147252"/>
            <a:ext cx="6172200" cy="523214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cs typeface="Arial" charset="0"/>
              </a:rPr>
              <a:t>Make a plan before you need one!</a:t>
            </a:r>
          </a:p>
        </p:txBody>
      </p:sp>
      <p:pic>
        <p:nvPicPr>
          <p:cNvPr id="12" name="Picture 11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959183"/>
            <a:ext cx="2520319" cy="2520319"/>
          </a:xfrm>
          <a:prstGeom prst="rect">
            <a:avLst/>
          </a:prstGeom>
        </p:spPr>
      </p:pic>
      <p:pic>
        <p:nvPicPr>
          <p:cNvPr id="15" name="Picture 14" title="&quot;&quo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4113336"/>
            <a:ext cx="1566673" cy="237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6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Initiate Application</a:t>
            </a:r>
          </a:p>
        </p:txBody>
      </p:sp>
      <p:grpSp>
        <p:nvGrpSpPr>
          <p:cNvPr id="15" name="Group 14" title="&quot;&quot;"/>
          <p:cNvGrpSpPr/>
          <p:nvPr/>
        </p:nvGrpSpPr>
        <p:grpSpPr>
          <a:xfrm>
            <a:off x="402167" y="211568"/>
            <a:ext cx="1016000" cy="1016000"/>
            <a:chOff x="402167" y="278548"/>
            <a:chExt cx="1016000" cy="1016000"/>
          </a:xfrm>
        </p:grpSpPr>
        <p:grpSp>
          <p:nvGrpSpPr>
            <p:cNvPr id="8" name="Group 7"/>
            <p:cNvGrpSpPr/>
            <p:nvPr/>
          </p:nvGrpSpPr>
          <p:grpSpPr>
            <a:xfrm>
              <a:off x="402167" y="278548"/>
              <a:ext cx="1016000" cy="1016000"/>
              <a:chOff x="8619527" y="416519"/>
              <a:chExt cx="1016000" cy="1016000"/>
            </a:xfrm>
          </p:grpSpPr>
          <p:sp>
            <p:nvSpPr>
              <p:cNvPr id="11" name="Oval 10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Oval 11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9" name="Picture 8" title="&quot;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068" y="511048"/>
              <a:ext cx="502965" cy="502965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167" y="1468439"/>
            <a:ext cx="11338560" cy="45720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An application form package is posted with each FOA and accessed using your chosen submission method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Login to your submission system and initiate your application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  <a:p>
            <a:pPr marL="274638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  <a:p>
            <a:pPr marL="274638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3600" dirty="0"/>
          </a:p>
        </p:txBody>
      </p:sp>
      <p:graphicFrame>
        <p:nvGraphicFramePr>
          <p:cNvPr id="13" name="Table 12" title="Initiate application actions in ASSIST and Workspace">
            <a:extLst>
              <a:ext uri="{FF2B5EF4-FFF2-40B4-BE49-F238E27FC236}">
                <a16:creationId xmlns:a16="http://schemas.microsoft.com/office/drawing/2014/main" id="{A2C310C1-6894-411E-94C3-57B9424DEE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060468"/>
              </p:ext>
            </p:extLst>
          </p:nvPr>
        </p:nvGraphicFramePr>
        <p:xfrm>
          <a:off x="829179" y="3200400"/>
          <a:ext cx="101346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7300">
                  <a:extLst>
                    <a:ext uri="{9D8B030D-6E8A-4147-A177-3AD203B41FA5}">
                      <a16:colId xmlns:a16="http://schemas.microsoft.com/office/drawing/2014/main" val="916993608"/>
                    </a:ext>
                  </a:extLst>
                </a:gridCol>
                <a:gridCol w="5067300">
                  <a:extLst>
                    <a:ext uri="{9D8B030D-6E8A-4147-A177-3AD203B41FA5}">
                      <a16:colId xmlns:a16="http://schemas.microsoft.com/office/drawing/2014/main" val="36564593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ASSIST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Workspace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951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/>
                        <a:t>Initiate Application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Create Workspace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50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63651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ows links to application guide and table of contents" title="excerpt from PA-16-1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42" y="1600940"/>
            <a:ext cx="8868208" cy="481453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Initiate Application – ASSIST Example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1042" y="1299162"/>
            <a:ext cx="3254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6600"/>
                </a:solidFill>
              </a:rPr>
              <a:t>Excerpt from FOA in NIH Guide…</a:t>
            </a:r>
          </a:p>
        </p:txBody>
      </p:sp>
      <p:pic>
        <p:nvPicPr>
          <p:cNvPr id="8" name="Picture 3" title="ASSIST Login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109" y="1508127"/>
            <a:ext cx="6858000" cy="51970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2692400" y="4267200"/>
            <a:ext cx="2313709" cy="1422966"/>
          </a:xfrm>
          <a:prstGeom prst="wedgeRoundRectCallout">
            <a:avLst>
              <a:gd name="adj1" fmla="val 61231"/>
              <a:gd name="adj2" fmla="val -20763"/>
              <a:gd name="adj3" fmla="val 16667"/>
            </a:avLst>
          </a:prstGeom>
          <a:solidFill>
            <a:srgbClr val="FFCC66"/>
          </a:solidFill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Login with eRA Commons Username &amp; Password</a:t>
            </a:r>
          </a:p>
        </p:txBody>
      </p:sp>
      <p:sp>
        <p:nvSpPr>
          <p:cNvPr id="10" name="Oval 9" title="&quot;&quot;"/>
          <p:cNvSpPr/>
          <p:nvPr/>
        </p:nvSpPr>
        <p:spPr>
          <a:xfrm>
            <a:off x="168234" y="2748190"/>
            <a:ext cx="2346366" cy="488541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 title="&quot;&quot;"/>
          <p:cNvCxnSpPr>
            <a:stCxn id="10" idx="6"/>
          </p:cNvCxnSpPr>
          <p:nvPr/>
        </p:nvCxnSpPr>
        <p:spPr>
          <a:xfrm>
            <a:off x="2514600" y="2992461"/>
            <a:ext cx="2971800" cy="51273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 title="&quot;&quot;"/>
          <p:cNvGrpSpPr/>
          <p:nvPr/>
        </p:nvGrpSpPr>
        <p:grpSpPr>
          <a:xfrm>
            <a:off x="402167" y="211568"/>
            <a:ext cx="1016000" cy="1016000"/>
            <a:chOff x="402167" y="278548"/>
            <a:chExt cx="1016000" cy="1016000"/>
          </a:xfrm>
        </p:grpSpPr>
        <p:grpSp>
          <p:nvGrpSpPr>
            <p:cNvPr id="15" name="Group 14"/>
            <p:cNvGrpSpPr/>
            <p:nvPr/>
          </p:nvGrpSpPr>
          <p:grpSpPr>
            <a:xfrm>
              <a:off x="402167" y="278548"/>
              <a:ext cx="1016000" cy="1016000"/>
              <a:chOff x="8619527" y="416519"/>
              <a:chExt cx="1016000" cy="1016000"/>
            </a:xfrm>
          </p:grpSpPr>
          <p:sp>
            <p:nvSpPr>
              <p:cNvPr id="17" name="Oval 16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6" name="Picture 15" title="&quot;&quot;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068" y="511048"/>
              <a:ext cx="502965" cy="50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395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title="ASSIST Welcome Screen with options to Search for application or Initiate Applicati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86" y="1533090"/>
            <a:ext cx="11025162" cy="46279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ASSIST Welcome Screen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79186" y="3847088"/>
            <a:ext cx="1713720" cy="685800"/>
          </a:xfrm>
          <a:prstGeom prst="wedgeRoundRectCallout">
            <a:avLst>
              <a:gd name="adj1" fmla="val 49788"/>
              <a:gd name="adj2" fmla="val 23694"/>
              <a:gd name="adj3" fmla="val 16667"/>
            </a:avLst>
          </a:prstGeom>
          <a:solidFill>
            <a:srgbClr val="FFCC66"/>
          </a:solidFill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Initiate Application</a:t>
            </a:r>
          </a:p>
        </p:txBody>
      </p:sp>
      <p:grpSp>
        <p:nvGrpSpPr>
          <p:cNvPr id="8" name="Group 7" title="&quot;&quot;"/>
          <p:cNvGrpSpPr/>
          <p:nvPr/>
        </p:nvGrpSpPr>
        <p:grpSpPr>
          <a:xfrm>
            <a:off x="10793000" y="230276"/>
            <a:ext cx="1016000" cy="1016000"/>
            <a:chOff x="402167" y="278548"/>
            <a:chExt cx="1016000" cy="1016000"/>
          </a:xfrm>
        </p:grpSpPr>
        <p:grpSp>
          <p:nvGrpSpPr>
            <p:cNvPr id="9" name="Group 8"/>
            <p:cNvGrpSpPr/>
            <p:nvPr/>
          </p:nvGrpSpPr>
          <p:grpSpPr>
            <a:xfrm>
              <a:off x="402167" y="278548"/>
              <a:ext cx="1016000" cy="1016000"/>
              <a:chOff x="8619527" y="416519"/>
              <a:chExt cx="1016000" cy="1016000"/>
            </a:xfrm>
          </p:grpSpPr>
          <p:sp>
            <p:nvSpPr>
              <p:cNvPr id="11" name="Oval 10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Oval 11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0" name="Picture 9" title="&quot;&quot;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068" y="511048"/>
              <a:ext cx="502965" cy="502965"/>
            </a:xfrm>
            <a:prstGeom prst="rect">
              <a:avLst/>
            </a:prstGeom>
          </p:spPr>
        </p:pic>
      </p:grpSp>
      <p:sp>
        <p:nvSpPr>
          <p:cNvPr id="14" name="Oval 13" title="&quot;&quot;"/>
          <p:cNvSpPr/>
          <p:nvPr/>
        </p:nvSpPr>
        <p:spPr>
          <a:xfrm>
            <a:off x="4793192" y="4195448"/>
            <a:ext cx="1988608" cy="337439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title="ASSIST Initiate Application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1" y="0"/>
            <a:ext cx="12065338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59363" y="6416675"/>
            <a:ext cx="609600" cy="441325"/>
          </a:xfrm>
        </p:spPr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7" name="Rounded Rectangular Callout 6" descr="Call-out box that indicates that clicking on the question mark icon brings you to ASSIST help." title="Explanation for question mark icon"/>
          <p:cNvSpPr/>
          <p:nvPr/>
        </p:nvSpPr>
        <p:spPr>
          <a:xfrm>
            <a:off x="10019338" y="1442388"/>
            <a:ext cx="2093035" cy="1642153"/>
          </a:xfrm>
          <a:prstGeom prst="wedgeRoundRectCallout">
            <a:avLst>
              <a:gd name="adj1" fmla="val -59415"/>
              <a:gd name="adj2" fmla="val 19048"/>
              <a:gd name="adj3" fmla="val 16667"/>
            </a:avLst>
          </a:prstGeom>
          <a:solidFill>
            <a:srgbClr val="FFCC66"/>
          </a:solidFill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FOA information pulled from Grants.gov</a:t>
            </a:r>
          </a:p>
        </p:txBody>
      </p:sp>
      <p:sp>
        <p:nvSpPr>
          <p:cNvPr id="8" name="Rounded Rectangular Callout 7" descr="Call-out box that indicates that clicking on the question mark icon brings you to ASSIST help." title="Explanation for question mark icon"/>
          <p:cNvSpPr/>
          <p:nvPr/>
        </p:nvSpPr>
        <p:spPr>
          <a:xfrm>
            <a:off x="6121401" y="4495799"/>
            <a:ext cx="3200400" cy="573165"/>
          </a:xfrm>
          <a:prstGeom prst="wedgeRoundRectCallout">
            <a:avLst>
              <a:gd name="adj1" fmla="val -66376"/>
              <a:gd name="adj2" fmla="val 26155"/>
              <a:gd name="adj3" fmla="val 16667"/>
            </a:avLst>
          </a:prstGeom>
          <a:solidFill>
            <a:srgbClr val="FFCC66"/>
          </a:solidFill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Enter Project Title</a:t>
            </a:r>
          </a:p>
        </p:txBody>
      </p:sp>
      <p:sp>
        <p:nvSpPr>
          <p:cNvPr id="9" name="Rounded Rectangular Callout 8" descr="Call-out box that indicates that clicking on the question mark icon brings you to ASSIST help." title="Explanation for question mark icon"/>
          <p:cNvSpPr/>
          <p:nvPr/>
        </p:nvSpPr>
        <p:spPr>
          <a:xfrm>
            <a:off x="6059055" y="5254118"/>
            <a:ext cx="5940173" cy="685800"/>
          </a:xfrm>
          <a:prstGeom prst="wedgeRoundRectCallout">
            <a:avLst>
              <a:gd name="adj1" fmla="val -60710"/>
              <a:gd name="adj2" fmla="val 18181"/>
              <a:gd name="adj3" fmla="val 16667"/>
            </a:avLst>
          </a:prstGeom>
          <a:solidFill>
            <a:srgbClr val="FFCC66"/>
          </a:solidFill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Drop-down list of organizations affiliated with your eRA Commons account</a:t>
            </a:r>
          </a:p>
        </p:txBody>
      </p:sp>
      <p:sp>
        <p:nvSpPr>
          <p:cNvPr id="10" name="Rounded Rectangular Callout 9" descr="Call-out box that indicates that clicking on the question mark icon brings you to ASSIST help." title="Explanation for question mark icon"/>
          <p:cNvSpPr/>
          <p:nvPr/>
        </p:nvSpPr>
        <p:spPr>
          <a:xfrm>
            <a:off x="6096000" y="6090800"/>
            <a:ext cx="4346576" cy="679889"/>
          </a:xfrm>
          <a:prstGeom prst="wedgeRoundRectCallout">
            <a:avLst>
              <a:gd name="adj1" fmla="val -58626"/>
              <a:gd name="adj2" fmla="val -35674"/>
              <a:gd name="adj3" fmla="val 16667"/>
            </a:avLst>
          </a:prstGeom>
          <a:solidFill>
            <a:srgbClr val="FFCC66"/>
          </a:solidFill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Data pre-populated from organization selection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602" y="121873"/>
            <a:ext cx="2870198" cy="85486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ASSIST Initiate Screen</a:t>
            </a:r>
          </a:p>
        </p:txBody>
      </p:sp>
      <p:grpSp>
        <p:nvGrpSpPr>
          <p:cNvPr id="11" name="Group 10" title="&quot;&quot;"/>
          <p:cNvGrpSpPr/>
          <p:nvPr/>
        </p:nvGrpSpPr>
        <p:grpSpPr>
          <a:xfrm>
            <a:off x="10917767" y="24231"/>
            <a:ext cx="1016000" cy="1016000"/>
            <a:chOff x="402167" y="278548"/>
            <a:chExt cx="1016000" cy="1016000"/>
          </a:xfrm>
        </p:grpSpPr>
        <p:grpSp>
          <p:nvGrpSpPr>
            <p:cNvPr id="12" name="Group 11"/>
            <p:cNvGrpSpPr/>
            <p:nvPr/>
          </p:nvGrpSpPr>
          <p:grpSpPr>
            <a:xfrm>
              <a:off x="402167" y="278548"/>
              <a:ext cx="1016000" cy="1016000"/>
              <a:chOff x="8619527" y="416519"/>
              <a:chExt cx="1016000" cy="1016000"/>
            </a:xfrm>
          </p:grpSpPr>
          <p:sp>
            <p:nvSpPr>
              <p:cNvPr id="14" name="Oval 13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Oval 14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3" name="Picture 12" title="&quot;&quot;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068" y="511048"/>
              <a:ext cx="502965" cy="50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988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NIH Grants &amp; Funding</a:t>
            </a:r>
          </a:p>
        </p:txBody>
      </p:sp>
      <p:pic>
        <p:nvPicPr>
          <p:cNvPr id="5" name="Picture 4" descr="OER Home Page | grants.nih.gov - Internet Explorer">
            <a:extLst>
              <a:ext uri="{FF2B5EF4-FFF2-40B4-BE49-F238E27FC236}">
                <a16:creationId xmlns:a16="http://schemas.microsoft.com/office/drawing/2014/main" id="{06E801F0-C6FA-4370-8BBD-B783E903F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11582400" y="6384095"/>
            <a:ext cx="609600" cy="441325"/>
          </a:xfr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397827" y="424561"/>
            <a:ext cx="48006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 Bookmark </a:t>
            </a:r>
            <a:r>
              <a:rPr lang="en-US" sz="2400" dirty="0">
                <a:hlinkClick r:id="rId3" tooltip="NIH Grants site"/>
              </a:rPr>
              <a:t>https://grants.nih.gov/</a:t>
            </a:r>
            <a:r>
              <a:rPr lang="en-US" sz="2400" dirty="0"/>
              <a:t> </a:t>
            </a:r>
          </a:p>
        </p:txBody>
      </p:sp>
      <p:sp>
        <p:nvSpPr>
          <p:cNvPr id="7" name="Oval 6" title="&quot;&quot;"/>
          <p:cNvSpPr/>
          <p:nvPr/>
        </p:nvSpPr>
        <p:spPr>
          <a:xfrm>
            <a:off x="8686800" y="1676400"/>
            <a:ext cx="1905000" cy="483947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prstClr val="black"/>
              </a:solidFill>
              <a:latin typeface="Helvetica"/>
            </a:endParaRPr>
          </a:p>
        </p:txBody>
      </p:sp>
      <p:sp>
        <p:nvSpPr>
          <p:cNvPr id="9" name="Rounded Rectangular Callout 8" descr="How to Apply- Application Guide&#10;"/>
          <p:cNvSpPr/>
          <p:nvPr/>
        </p:nvSpPr>
        <p:spPr>
          <a:xfrm>
            <a:off x="3757600" y="1828800"/>
            <a:ext cx="4668333" cy="1124008"/>
          </a:xfrm>
          <a:prstGeom prst="wedgeRoundRectCallout">
            <a:avLst>
              <a:gd name="adj1" fmla="val 58262"/>
              <a:gd name="adj2" fmla="val -3633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How to Apply- Application Guide</a:t>
            </a:r>
          </a:p>
        </p:txBody>
      </p:sp>
      <p:pic>
        <p:nvPicPr>
          <p:cNvPr id="11" name="Picture 10" title="ti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154" y="284139"/>
            <a:ext cx="729345" cy="76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157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title="portion of initiation screen showing SAM date and PD/PI inf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1694"/>
            <a:ext cx="7715250" cy="3800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5745" y="-13138"/>
            <a:ext cx="2942167" cy="1154597"/>
          </a:xfrm>
        </p:spPr>
        <p:txBody>
          <a:bodyPr>
            <a:normAutofit fontScale="90000"/>
          </a:bodyPr>
          <a:lstStyle/>
          <a:p>
            <a:r>
              <a:rPr lang="en-US" dirty="0"/>
              <a:t>Initiate –</a:t>
            </a:r>
            <a:br>
              <a:rPr lang="en-US" dirty="0"/>
            </a:br>
            <a:r>
              <a:rPr lang="en-US" dirty="0"/>
              <a:t>Pre-population</a:t>
            </a:r>
          </a:p>
        </p:txBody>
      </p:sp>
      <p:pic>
        <p:nvPicPr>
          <p:cNvPr id="5" name="Picture 2" title="pop-up to collect eRA Commons username to auto-polulate PD/PI inf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544" y="2645688"/>
            <a:ext cx="4720256" cy="182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 descr="Call-out box that indicates that clicking on the question mark icon brings you to ASSIST help." title="Explanation for question mark icon"/>
          <p:cNvSpPr/>
          <p:nvPr/>
        </p:nvSpPr>
        <p:spPr>
          <a:xfrm>
            <a:off x="6913115" y="1230135"/>
            <a:ext cx="4724400" cy="841905"/>
          </a:xfrm>
          <a:prstGeom prst="wedgeRoundRectCallout">
            <a:avLst>
              <a:gd name="adj1" fmla="val -71957"/>
              <a:gd name="adj2" fmla="val -36361"/>
              <a:gd name="adj3" fmla="val 16667"/>
            </a:avLst>
          </a:prstGeom>
          <a:solidFill>
            <a:srgbClr val="FFCC66"/>
          </a:solidFill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Visibility to SAM registration expiration date &amp; details</a:t>
            </a:r>
          </a:p>
        </p:txBody>
      </p:sp>
      <p:pic>
        <p:nvPicPr>
          <p:cNvPr id="7" name="Picture 4" title="PD/PI info completed based on provided eRA Commons userna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905" y="4552331"/>
            <a:ext cx="4800600" cy="2124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ounded Rectangular Callout 7" descr="Call-out box that indicates that clicking on the question mark icon brings you to ASSIST help." title="Explanation for question mark icon"/>
          <p:cNvSpPr/>
          <p:nvPr/>
        </p:nvSpPr>
        <p:spPr>
          <a:xfrm>
            <a:off x="7168536" y="2174683"/>
            <a:ext cx="3453677" cy="1933030"/>
          </a:xfrm>
          <a:prstGeom prst="wedgeRoundRectCallout">
            <a:avLst>
              <a:gd name="adj1" fmla="val -59234"/>
              <a:gd name="adj2" fmla="val -30957"/>
              <a:gd name="adj3" fmla="val 16667"/>
            </a:avLst>
          </a:prstGeom>
          <a:solidFill>
            <a:srgbClr val="FFCC66"/>
          </a:solidFill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Can manually enter PD/PI information or provide eRA Commons username to auto-populate</a:t>
            </a:r>
          </a:p>
        </p:txBody>
      </p:sp>
      <p:sp>
        <p:nvSpPr>
          <p:cNvPr id="9" name="Oval 8" title="&quot;&quot;"/>
          <p:cNvSpPr/>
          <p:nvPr/>
        </p:nvSpPr>
        <p:spPr>
          <a:xfrm>
            <a:off x="3766021" y="2030307"/>
            <a:ext cx="2391218" cy="288753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 title="&quot;&quot;"/>
          <p:cNvCxnSpPr/>
          <p:nvPr/>
        </p:nvCxnSpPr>
        <p:spPr>
          <a:xfrm>
            <a:off x="4677915" y="2314312"/>
            <a:ext cx="17015" cy="45233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title="&quot;&quot;"/>
          <p:cNvSpPr/>
          <p:nvPr/>
        </p:nvSpPr>
        <p:spPr>
          <a:xfrm>
            <a:off x="4466330" y="3251844"/>
            <a:ext cx="990600" cy="332151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 title="&quot;&quot;"/>
          <p:cNvSpPr/>
          <p:nvPr/>
        </p:nvSpPr>
        <p:spPr>
          <a:xfrm>
            <a:off x="8001000" y="6205470"/>
            <a:ext cx="1878496" cy="401741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title="pop-up allowing applicant to choose employment recor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20" y="4544415"/>
            <a:ext cx="6657558" cy="150453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Arrow Connector 13" title="&quot;&quot;"/>
          <p:cNvCxnSpPr/>
          <p:nvPr/>
        </p:nvCxnSpPr>
        <p:spPr>
          <a:xfrm flipH="1">
            <a:off x="3484497" y="4155422"/>
            <a:ext cx="90771" cy="368853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ular Callout 14" descr="Call-out box that indicates that clicking on the question mark icon brings you to ASSIST help." title="Explanation for question mark icon"/>
          <p:cNvSpPr/>
          <p:nvPr/>
        </p:nvSpPr>
        <p:spPr>
          <a:xfrm>
            <a:off x="566492" y="6048949"/>
            <a:ext cx="6172200" cy="708963"/>
          </a:xfrm>
          <a:prstGeom prst="wedgeRoundRectCallout">
            <a:avLst>
              <a:gd name="adj1" fmla="val 19028"/>
              <a:gd name="adj2" fmla="val -87232"/>
              <a:gd name="adj3" fmla="val 16667"/>
            </a:avLst>
          </a:prstGeom>
          <a:solidFill>
            <a:srgbClr val="FFCC66"/>
          </a:solidFill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If multiple employment records, select appropriate record for application.</a:t>
            </a:r>
          </a:p>
        </p:txBody>
      </p:sp>
      <p:sp>
        <p:nvSpPr>
          <p:cNvPr id="16" name="Oval 15" title="&quot;&quot;"/>
          <p:cNvSpPr/>
          <p:nvPr/>
        </p:nvSpPr>
        <p:spPr>
          <a:xfrm>
            <a:off x="4313903" y="5277500"/>
            <a:ext cx="533400" cy="236117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 title="&quot;&quot;"/>
          <p:cNvCxnSpPr/>
          <p:nvPr/>
        </p:nvCxnSpPr>
        <p:spPr>
          <a:xfrm flipV="1">
            <a:off x="3575268" y="5694772"/>
            <a:ext cx="3358932" cy="86971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57591" y="6386549"/>
            <a:ext cx="609600" cy="441325"/>
          </a:xfrm>
        </p:spPr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21" name="Oval 20" title="&quot;&quot;"/>
          <p:cNvSpPr/>
          <p:nvPr/>
        </p:nvSpPr>
        <p:spPr>
          <a:xfrm>
            <a:off x="3163631" y="3823271"/>
            <a:ext cx="990600" cy="332151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 title="&quot;&quot;"/>
          <p:cNvSpPr/>
          <p:nvPr/>
        </p:nvSpPr>
        <p:spPr>
          <a:xfrm>
            <a:off x="3066222" y="5694773"/>
            <a:ext cx="533400" cy="236117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 title="&quot;&quot;"/>
          <p:cNvGrpSpPr/>
          <p:nvPr/>
        </p:nvGrpSpPr>
        <p:grpSpPr>
          <a:xfrm>
            <a:off x="10846391" y="138854"/>
            <a:ext cx="1016000" cy="1016000"/>
            <a:chOff x="402167" y="278548"/>
            <a:chExt cx="1016000" cy="1016000"/>
          </a:xfrm>
        </p:grpSpPr>
        <p:grpSp>
          <p:nvGrpSpPr>
            <p:cNvPr id="24" name="Group 23"/>
            <p:cNvGrpSpPr/>
            <p:nvPr/>
          </p:nvGrpSpPr>
          <p:grpSpPr>
            <a:xfrm>
              <a:off x="402167" y="278548"/>
              <a:ext cx="1016000" cy="1016000"/>
              <a:chOff x="8619527" y="416519"/>
              <a:chExt cx="1016000" cy="1016000"/>
            </a:xfrm>
          </p:grpSpPr>
          <p:sp>
            <p:nvSpPr>
              <p:cNvPr id="26" name="Oval 25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Oval 26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25" name="Picture 24" title="&quot;&quot;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068" y="511048"/>
              <a:ext cx="502965" cy="50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155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5" grpId="0" animBg="1"/>
      <p:bldP spid="16" grpId="0" animBg="1"/>
      <p:bldP spid="21" grpId="0" animBg="1"/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title="ASSIST screen showing Application Saved message recieved after initiati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23" y="537300"/>
            <a:ext cx="9214130" cy="56316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07033" y="1243624"/>
            <a:ext cx="2408767" cy="2337776"/>
          </a:xfrm>
        </p:spPr>
        <p:txBody>
          <a:bodyPr>
            <a:normAutofit/>
          </a:bodyPr>
          <a:lstStyle/>
          <a:p>
            <a:r>
              <a:rPr lang="en-US" dirty="0"/>
              <a:t>ASSIST application initiation complete</a:t>
            </a: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4343400" y="690569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6" name="Oval 8" title="&quot;&quot;"/>
          <p:cNvSpPr>
            <a:spLocks noChangeArrowheads="1"/>
          </p:cNvSpPr>
          <p:nvPr/>
        </p:nvSpPr>
        <p:spPr bwMode="auto">
          <a:xfrm>
            <a:off x="2590800" y="3353144"/>
            <a:ext cx="1586299" cy="347370"/>
          </a:xfrm>
          <a:prstGeom prst="ellipse">
            <a:avLst/>
          </a:prstGeom>
          <a:solidFill>
            <a:srgbClr val="4F81BD">
              <a:alpha val="0"/>
            </a:srgbClr>
          </a:solidFill>
          <a:ln w="3810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592963" y="3373127"/>
            <a:ext cx="2593081" cy="504716"/>
          </a:xfrm>
          <a:prstGeom prst="wedgeRoundRectCallout">
            <a:avLst>
              <a:gd name="adj1" fmla="val -69635"/>
              <a:gd name="adj2" fmla="val -11180"/>
              <a:gd name="adj3" fmla="val 16667"/>
            </a:avLst>
          </a:prstGeom>
          <a:solidFill>
            <a:srgbClr val="FFCC66"/>
          </a:solidFill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rgbClr val="002060"/>
                </a:solidFill>
                <a:latin typeface="Calibri"/>
              </a:rPr>
              <a:t>ASSIST messages</a:t>
            </a:r>
            <a:endParaRPr lang="en-US" sz="2400" b="1" kern="0" dirty="0">
              <a:solidFill>
                <a:srgbClr val="002060"/>
              </a:solidFill>
              <a:latin typeface="Calibri"/>
            </a:endParaRPr>
          </a:p>
        </p:txBody>
      </p:sp>
      <p:grpSp>
        <p:nvGrpSpPr>
          <p:cNvPr id="12" name="Group 11" title="&quot;&quot;"/>
          <p:cNvGrpSpPr/>
          <p:nvPr/>
        </p:nvGrpSpPr>
        <p:grpSpPr>
          <a:xfrm>
            <a:off x="10449983" y="304800"/>
            <a:ext cx="1016000" cy="1016000"/>
            <a:chOff x="402167" y="278548"/>
            <a:chExt cx="1016000" cy="1016000"/>
          </a:xfrm>
        </p:grpSpPr>
        <p:grpSp>
          <p:nvGrpSpPr>
            <p:cNvPr id="13" name="Group 12"/>
            <p:cNvGrpSpPr/>
            <p:nvPr/>
          </p:nvGrpSpPr>
          <p:grpSpPr>
            <a:xfrm>
              <a:off x="402167" y="278548"/>
              <a:ext cx="1016000" cy="1016000"/>
              <a:chOff x="8619527" y="416519"/>
              <a:chExt cx="1016000" cy="1016000"/>
            </a:xfrm>
          </p:grpSpPr>
          <p:sp>
            <p:nvSpPr>
              <p:cNvPr id="15" name="Oval 14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Oval 15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4" name="Picture 13" title="&quot;&quot;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068" y="511048"/>
              <a:ext cx="502965" cy="50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9248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Build Your Team</a:t>
            </a:r>
          </a:p>
        </p:txBody>
      </p:sp>
      <p:grpSp>
        <p:nvGrpSpPr>
          <p:cNvPr id="13" name="Group 12" title="&quot;&quot;"/>
          <p:cNvGrpSpPr/>
          <p:nvPr/>
        </p:nvGrpSpPr>
        <p:grpSpPr>
          <a:xfrm>
            <a:off x="404856" y="193164"/>
            <a:ext cx="1016000" cy="1016000"/>
            <a:chOff x="402167" y="278548"/>
            <a:chExt cx="1016000" cy="1016000"/>
          </a:xfrm>
        </p:grpSpPr>
        <p:grpSp>
          <p:nvGrpSpPr>
            <p:cNvPr id="6" name="Group 5"/>
            <p:cNvGrpSpPr/>
            <p:nvPr/>
          </p:nvGrpSpPr>
          <p:grpSpPr>
            <a:xfrm>
              <a:off x="402167" y="278548"/>
              <a:ext cx="1016000" cy="1016000"/>
              <a:chOff x="8619527" y="416519"/>
              <a:chExt cx="1016000" cy="1016000"/>
            </a:xfrm>
          </p:grpSpPr>
          <p:sp>
            <p:nvSpPr>
              <p:cNvPr id="9" name="Oval 8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Oval 9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7" name="Picture 6" title="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115" y="469696"/>
              <a:ext cx="634100" cy="634100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Provide application access to appropriate team members</a:t>
            </a:r>
          </a:p>
          <a:p>
            <a:pPr marL="274638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274638" lvl="1" indent="0">
              <a:buNone/>
            </a:pPr>
            <a:br>
              <a:rPr lang="en-US" sz="2000" dirty="0"/>
            </a:br>
            <a:endParaRPr lang="en-US" sz="1050" dirty="0"/>
          </a:p>
          <a:p>
            <a:r>
              <a:rPr lang="en-US" sz="2400" dirty="0"/>
              <a:t>Gather eRA Commons usernames to include in your application for the following individuals </a:t>
            </a:r>
          </a:p>
          <a:p>
            <a:pPr lvl="1"/>
            <a:r>
              <a:rPr lang="en-US" sz="2000" dirty="0"/>
              <a:t>Project Director/Principal Investigators (PD/PIs)</a:t>
            </a:r>
          </a:p>
          <a:p>
            <a:pPr lvl="1"/>
            <a:r>
              <a:rPr lang="en-US" sz="2000" dirty="0"/>
              <a:t>Component leads on a multi-project application </a:t>
            </a:r>
          </a:p>
          <a:p>
            <a:pPr lvl="1"/>
            <a:r>
              <a:rPr lang="en-US" sz="2000" dirty="0"/>
              <a:t>Sponsor on a fellowship application</a:t>
            </a:r>
          </a:p>
          <a:p>
            <a:pPr lvl="1"/>
            <a:r>
              <a:rPr lang="en-US" sz="2000" dirty="0"/>
              <a:t>Candidates for diversity and re-entry supplements</a:t>
            </a:r>
          </a:p>
          <a:p>
            <a:pPr lvl="1"/>
            <a:r>
              <a:rPr lang="en-US" sz="2000" dirty="0"/>
              <a:t>Primary mentor on individual mentored career development application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 title="Build your team actions in ASSIST and Workspace">
            <a:extLst>
              <a:ext uri="{FF2B5EF4-FFF2-40B4-BE49-F238E27FC236}">
                <a16:creationId xmlns:a16="http://schemas.microsoft.com/office/drawing/2014/main" id="{B7512F9C-7CA3-453D-85D0-E015D7A71D7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02167" y="2143760"/>
          <a:ext cx="113792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9600">
                  <a:extLst>
                    <a:ext uri="{9D8B030D-6E8A-4147-A177-3AD203B41FA5}">
                      <a16:colId xmlns:a16="http://schemas.microsoft.com/office/drawing/2014/main" val="916993608"/>
                    </a:ext>
                  </a:extLst>
                </a:gridCol>
                <a:gridCol w="5689600">
                  <a:extLst>
                    <a:ext uri="{9D8B030D-6E8A-4147-A177-3AD203B41FA5}">
                      <a16:colId xmlns:a16="http://schemas.microsoft.com/office/drawing/2014/main" val="36564593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ASSIST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Workspace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951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Gather eRA Commons usernames and use </a:t>
                      </a:r>
                      <a:r>
                        <a:rPr lang="en-US" sz="2400" b="1" dirty="0"/>
                        <a:t>Manage Access </a:t>
                      </a:r>
                      <a:r>
                        <a:rPr lang="en-US" sz="2400" dirty="0"/>
                        <a:t>to give folks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Gather Grants.gov usernames and use </a:t>
                      </a:r>
                      <a:r>
                        <a:rPr lang="en-US" sz="2400" b="1" dirty="0"/>
                        <a:t>Participants</a:t>
                      </a:r>
                      <a:r>
                        <a:rPr lang="en-US" sz="2400" dirty="0"/>
                        <a:t> tab to give folks access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50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5423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Enter Data</a:t>
            </a:r>
          </a:p>
        </p:txBody>
      </p:sp>
      <p:grpSp>
        <p:nvGrpSpPr>
          <p:cNvPr id="11" name="Group 10" title="&quot;&quot;"/>
          <p:cNvGrpSpPr/>
          <p:nvPr/>
        </p:nvGrpSpPr>
        <p:grpSpPr>
          <a:xfrm>
            <a:off x="402167" y="225912"/>
            <a:ext cx="1011003" cy="1016000"/>
            <a:chOff x="6801037" y="264119"/>
            <a:chExt cx="1011003" cy="1016000"/>
          </a:xfrm>
        </p:grpSpPr>
        <p:grpSp>
          <p:nvGrpSpPr>
            <p:cNvPr id="12" name="Group 11"/>
            <p:cNvGrpSpPr/>
            <p:nvPr/>
          </p:nvGrpSpPr>
          <p:grpSpPr>
            <a:xfrm>
              <a:off x="6801037" y="264119"/>
              <a:ext cx="1011003" cy="1016000"/>
              <a:chOff x="8619527" y="416519"/>
              <a:chExt cx="1016000" cy="1016000"/>
            </a:xfrm>
          </p:grpSpPr>
          <p:sp>
            <p:nvSpPr>
              <p:cNvPr id="14" name="Oval 13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Oval 14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3" name="Picture 12" title="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569" y="563301"/>
              <a:ext cx="467420" cy="467420"/>
            </a:xfrm>
            <a:prstGeom prst="rect">
              <a:avLst/>
            </a:prstGeom>
          </p:spPr>
        </p:pic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All Guidance</a:t>
            </a:r>
          </a:p>
        </p:txBody>
      </p:sp>
      <p:sp>
        <p:nvSpPr>
          <p:cNvPr id="8" name="Up Arrow 7" descr="NIH Guide notices have highest precedence, followed by funding opportunity text, and then application guide instructions." title="arrow indicating priority order"/>
          <p:cNvSpPr/>
          <p:nvPr/>
        </p:nvSpPr>
        <p:spPr>
          <a:xfrm>
            <a:off x="296870" y="2360065"/>
            <a:ext cx="693730" cy="3857855"/>
          </a:xfrm>
          <a:prstGeom prst="up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739281" y="4168282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Precedence / Importance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066800" y="2286000"/>
            <a:ext cx="4724400" cy="393192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800" dirty="0"/>
              <a:t>Notices in NIH Guide for Grants &amp; Contracts</a:t>
            </a:r>
          </a:p>
          <a:p>
            <a:pPr>
              <a:spcAft>
                <a:spcPts val="0"/>
              </a:spcAft>
            </a:pPr>
            <a:r>
              <a:rPr lang="en-US" sz="2800" dirty="0"/>
              <a:t>Funding Opportunity Announcement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Section IV. Application and Submission Information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hlinkClick r:id="rId3"/>
              </a:rPr>
              <a:t>How to Apply - Application Guide</a:t>
            </a:r>
            <a:endParaRPr lang="en-US" sz="2800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Handy Resource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Annotated form sets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360386" y="6356995"/>
            <a:ext cx="6743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 tooltip="How to Apply - Application Guide"/>
              </a:rPr>
              <a:t>https://grants.nih.gov/grants/how-to-apply-application-guide.html</a:t>
            </a:r>
            <a:r>
              <a:rPr lang="en-US" dirty="0"/>
              <a:t> </a:t>
            </a:r>
          </a:p>
        </p:txBody>
      </p:sp>
      <p:pic>
        <p:nvPicPr>
          <p:cNvPr id="17" name="Picture 16" title="sample page from general annotated formset showing form fields and callout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2773244"/>
            <a:ext cx="3350668" cy="351421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275287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 Attachments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713464" cy="4873752"/>
          </a:xfrm>
        </p:spPr>
        <p:txBody>
          <a:bodyPr/>
          <a:lstStyle/>
          <a:p>
            <a:r>
              <a:rPr lang="en-US" sz="2400" dirty="0"/>
              <a:t>Use simple PDF-formatted files for all attachments</a:t>
            </a:r>
          </a:p>
          <a:p>
            <a:pPr lvl="1"/>
            <a:r>
              <a:rPr lang="en-US" sz="2000" dirty="0"/>
              <a:t>Disable security features such as password protection  </a:t>
            </a:r>
          </a:p>
          <a:p>
            <a:r>
              <a:rPr lang="en-US" sz="2400" dirty="0"/>
              <a:t>Filenames must be unique within the application &amp; </a:t>
            </a:r>
            <a:r>
              <a:rPr lang="en-US" sz="2400" dirty="0">
                <a:solidFill>
                  <a:srgbClr val="C00000"/>
                </a:solidFill>
              </a:rPr>
              <a:t>50 characters or less*</a:t>
            </a:r>
          </a:p>
          <a:p>
            <a:r>
              <a:rPr lang="en-US" sz="2400" dirty="0"/>
              <a:t>Use meaningful filenames</a:t>
            </a:r>
          </a:p>
          <a:p>
            <a:pPr lvl="1"/>
            <a:r>
              <a:rPr lang="en-US" sz="2000" dirty="0"/>
              <a:t>If FOA specifies a filename – use it!</a:t>
            </a:r>
          </a:p>
          <a:p>
            <a:pPr lvl="1"/>
            <a:r>
              <a:rPr lang="en-US" sz="2000" dirty="0"/>
              <a:t>“Other Attachments” on R&amp;R Other Project Information form &amp; “Other Clinical Trial-related Attachments” on PHS Human Subjects and Clinical Trials Info form use filenames as bookmarks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Limit the use of images to the Research Strategy*</a:t>
            </a:r>
          </a:p>
          <a:p>
            <a:r>
              <a:rPr lang="en-US" sz="2400" dirty="0"/>
              <a:t>Do not include headers or footers</a:t>
            </a:r>
          </a:p>
          <a:p>
            <a:pPr lvl="1"/>
            <a:r>
              <a:rPr lang="en-US" sz="2000" dirty="0"/>
              <a:t>Section headings as part of the text (e.g., Significance, Innovation, Approach) are encouraged</a:t>
            </a:r>
          </a:p>
          <a:p>
            <a:r>
              <a:rPr lang="en-US" sz="2400" dirty="0"/>
              <a:t>Follow guidelines for fonts and margins </a:t>
            </a:r>
          </a:p>
          <a:p>
            <a:r>
              <a:rPr lang="en-US" sz="2400" dirty="0"/>
              <a:t>Follow specified page limits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6400800"/>
            <a:ext cx="1082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 tooltip="Format Attachments page"/>
              </a:rPr>
              <a:t>https://grants.nih.gov/grants/how-to-apply-application-guide/format-and-write/format-attachments.htm</a:t>
            </a:r>
            <a:endParaRPr lang="en-US" dirty="0"/>
          </a:p>
        </p:txBody>
      </p:sp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74" y="171878"/>
            <a:ext cx="1971675" cy="1971675"/>
          </a:xfrm>
          <a:prstGeom prst="rect">
            <a:avLst/>
          </a:prstGeom>
        </p:spPr>
      </p:pic>
      <p:grpSp>
        <p:nvGrpSpPr>
          <p:cNvPr id="8" name="Group 7" title="&quot;&quot;"/>
          <p:cNvGrpSpPr/>
          <p:nvPr/>
        </p:nvGrpSpPr>
        <p:grpSpPr>
          <a:xfrm>
            <a:off x="402167" y="225912"/>
            <a:ext cx="1011003" cy="1016000"/>
            <a:chOff x="6801037" y="264119"/>
            <a:chExt cx="1011003" cy="1016000"/>
          </a:xfrm>
        </p:grpSpPr>
        <p:grpSp>
          <p:nvGrpSpPr>
            <p:cNvPr id="9" name="Group 8"/>
            <p:cNvGrpSpPr/>
            <p:nvPr/>
          </p:nvGrpSpPr>
          <p:grpSpPr>
            <a:xfrm>
              <a:off x="6801037" y="264119"/>
              <a:ext cx="1011003" cy="1016000"/>
              <a:chOff x="8619527" y="416519"/>
              <a:chExt cx="1016000" cy="1016000"/>
            </a:xfrm>
          </p:grpSpPr>
          <p:sp>
            <p:nvSpPr>
              <p:cNvPr id="11" name="Oval 10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Oval 11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0" name="Picture 9" title="&quo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569" y="563301"/>
              <a:ext cx="467420" cy="46742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885F498-4565-4CBA-B5C9-3AB46073D11E}"/>
              </a:ext>
            </a:extLst>
          </p:cNvPr>
          <p:cNvSpPr txBox="1"/>
          <p:nvPr/>
        </p:nvSpPr>
        <p:spPr>
          <a:xfrm>
            <a:off x="8393936" y="6027973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* Increased system enforcement</a:t>
            </a:r>
          </a:p>
        </p:txBody>
      </p:sp>
    </p:spTree>
    <p:extLst>
      <p:ext uri="{BB962C8B-B14F-4D97-AF65-F5344CB8AC3E}">
        <p14:creationId xmlns:p14="http://schemas.microsoft.com/office/powerpoint/2010/main" val="29703097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45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5" name="Picture 4" title="Page limits web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18455"/>
            <a:ext cx="6279501" cy="470614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Specified Page Limits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38677" y="6324600"/>
            <a:ext cx="9610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 tooltip="Page Limits"/>
              </a:rPr>
              <a:t>https://grants.nih.gov/grants/how-to-apply-application-guide/format-and-write/page-limits.htm</a:t>
            </a:r>
            <a:r>
              <a:rPr lang="en-US" dirty="0"/>
              <a:t> </a:t>
            </a:r>
          </a:p>
        </p:txBody>
      </p:sp>
      <p:pic>
        <p:nvPicPr>
          <p:cNvPr id="7" name="Picture 6" title="sample opportunity with page limit exception in Section IV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2579134"/>
            <a:ext cx="5190412" cy="3630372"/>
          </a:xfrm>
          <a:prstGeom prst="rect">
            <a:avLst/>
          </a:prstGeom>
        </p:spPr>
      </p:pic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97739"/>
            <a:ext cx="2781695" cy="2350532"/>
          </a:xfrm>
          <a:prstGeom prst="rect">
            <a:avLst/>
          </a:prstGeom>
        </p:spPr>
      </p:pic>
      <p:sp>
        <p:nvSpPr>
          <p:cNvPr id="9" name="Rounded Rectangle 8" title="&quot;&quot;"/>
          <p:cNvSpPr/>
          <p:nvPr/>
        </p:nvSpPr>
        <p:spPr>
          <a:xfrm>
            <a:off x="6705600" y="5693571"/>
            <a:ext cx="5043232" cy="515935"/>
          </a:xfrm>
          <a:prstGeom prst="roundRect">
            <a:avLst/>
          </a:prstGeom>
          <a:noFill/>
          <a:ln w="25400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 title="&quot;&quot;"/>
          <p:cNvGrpSpPr/>
          <p:nvPr/>
        </p:nvGrpSpPr>
        <p:grpSpPr>
          <a:xfrm>
            <a:off x="402167" y="225912"/>
            <a:ext cx="1011003" cy="1016000"/>
            <a:chOff x="6801037" y="264119"/>
            <a:chExt cx="1011003" cy="1016000"/>
          </a:xfrm>
        </p:grpSpPr>
        <p:grpSp>
          <p:nvGrpSpPr>
            <p:cNvPr id="11" name="Group 10"/>
            <p:cNvGrpSpPr/>
            <p:nvPr/>
          </p:nvGrpSpPr>
          <p:grpSpPr>
            <a:xfrm>
              <a:off x="6801037" y="264119"/>
              <a:ext cx="1011003" cy="1016000"/>
              <a:chOff x="8619527" y="416519"/>
              <a:chExt cx="1016000" cy="1016000"/>
            </a:xfrm>
          </p:grpSpPr>
          <p:sp>
            <p:nvSpPr>
              <p:cNvPr id="13" name="Oval 12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Oval 13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2" name="Picture 11" title="&quo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569" y="563301"/>
              <a:ext cx="467420" cy="467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25968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87375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Text fields support plain text with limited manual formatting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To format paragraphs, include a blank line between paragraphs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To format bulleted lists, start each list item on a new line with a "list item" character, such as a hyphen (-) or an asterisk (*), followed by a space and then the item text</a:t>
            </a:r>
          </a:p>
          <a:p>
            <a:pPr>
              <a:spcAft>
                <a:spcPts val="600"/>
              </a:spcAft>
            </a:pPr>
            <a:r>
              <a:rPr lang="en-US" dirty="0"/>
              <a:t>Much of your original formatting (font, bolding, bullets, subscript, superscript) will be lost when you cut and paste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Take advantage of application preview features</a:t>
            </a:r>
          </a:p>
          <a:p>
            <a:pPr>
              <a:spcAft>
                <a:spcPts val="600"/>
              </a:spcAft>
            </a:pPr>
            <a:r>
              <a:rPr lang="en-US" dirty="0"/>
              <a:t>Check application form instructions for character limits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Spaces and punctuation count against the limit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6377709"/>
            <a:ext cx="1040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 tooltip="Rules for text fields"/>
              </a:rPr>
              <a:t>https://grants.nih.gov/grants/how-to-apply-application-guide/format-and-write/rules-for-text-fields.htm</a:t>
            </a:r>
            <a:r>
              <a:rPr lang="en-US" dirty="0"/>
              <a:t> </a:t>
            </a: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785" y="0"/>
            <a:ext cx="2267215" cy="2519127"/>
          </a:xfrm>
          <a:prstGeom prst="rect">
            <a:avLst/>
          </a:prstGeom>
        </p:spPr>
      </p:pic>
      <p:grpSp>
        <p:nvGrpSpPr>
          <p:cNvPr id="7" name="Group 6" title="&quot;&quot;"/>
          <p:cNvGrpSpPr/>
          <p:nvPr/>
        </p:nvGrpSpPr>
        <p:grpSpPr>
          <a:xfrm>
            <a:off x="402167" y="225912"/>
            <a:ext cx="1011003" cy="1016000"/>
            <a:chOff x="6801037" y="264119"/>
            <a:chExt cx="1011003" cy="1016000"/>
          </a:xfrm>
        </p:grpSpPr>
        <p:grpSp>
          <p:nvGrpSpPr>
            <p:cNvPr id="8" name="Group 7"/>
            <p:cNvGrpSpPr/>
            <p:nvPr/>
          </p:nvGrpSpPr>
          <p:grpSpPr>
            <a:xfrm>
              <a:off x="6801037" y="264119"/>
              <a:ext cx="1011003" cy="1016000"/>
              <a:chOff x="8619527" y="416519"/>
              <a:chExt cx="1016000" cy="1016000"/>
            </a:xfrm>
          </p:grpSpPr>
          <p:sp>
            <p:nvSpPr>
              <p:cNvPr id="10" name="Oval 9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Oval 10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9" name="Picture 8" title="&quo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569" y="563301"/>
              <a:ext cx="467420" cy="467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35470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 err="1"/>
              <a:t>Biosketch</a:t>
            </a:r>
            <a:r>
              <a:rPr lang="en-US" dirty="0"/>
              <a:t> Format Pages, Instructions and Samples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hlinkClick r:id="rId2" tooltip="biosketch format pages, instructions and samples"/>
              </a:rPr>
              <a:t>https://grants.nih.gov/grants/forms/biosketch.htm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pPr>
              <a:spcAft>
                <a:spcPts val="0"/>
              </a:spcAft>
            </a:pPr>
            <a:r>
              <a:rPr lang="en-US" dirty="0"/>
              <a:t>Data Tables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hlinkClick r:id="rId3" tooltip="Data Tables"/>
              </a:rPr>
              <a:t>https://grants.nih.gov/grants/forms/data-tables.htm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pPr>
              <a:spcAft>
                <a:spcPts val="0"/>
              </a:spcAft>
            </a:pPr>
            <a:r>
              <a:rPr lang="en-US" dirty="0"/>
              <a:t>More (Additional </a:t>
            </a:r>
            <a:r>
              <a:rPr lang="en-US" dirty="0" err="1"/>
              <a:t>Sr</a:t>
            </a:r>
            <a:r>
              <a:rPr lang="en-US" dirty="0"/>
              <a:t>/Key, Additional Sites, Other Support)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hlinkClick r:id="rId4" tooltip="Additional Sr/Key, Additional Sites, Other Support format pages"/>
              </a:rPr>
              <a:t>https://grants.nih.gov/grants/forms/format-pages.htm</a:t>
            </a:r>
            <a:r>
              <a:rPr lang="en-US" dirty="0"/>
              <a:t> </a:t>
            </a:r>
          </a:p>
        </p:txBody>
      </p:sp>
      <p:grpSp>
        <p:nvGrpSpPr>
          <p:cNvPr id="16" name="Group 15" descr="Consider attending: NIH Biosketch &amp; SciENcv (Breakout 3G, Th. 1:45)">
            <a:extLst>
              <a:ext uri="{FF2B5EF4-FFF2-40B4-BE49-F238E27FC236}">
                <a16:creationId xmlns:a16="http://schemas.microsoft.com/office/drawing/2014/main" id="{FBBC3C03-43A7-41AA-B528-F80C5F8059FD}"/>
              </a:ext>
            </a:extLst>
          </p:cNvPr>
          <p:cNvGrpSpPr/>
          <p:nvPr/>
        </p:nvGrpSpPr>
        <p:grpSpPr>
          <a:xfrm>
            <a:off x="7848600" y="2859828"/>
            <a:ext cx="3799988" cy="1138344"/>
            <a:chOff x="8599516" y="1149047"/>
            <a:chExt cx="4026526" cy="1138344"/>
          </a:xfrm>
        </p:grpSpPr>
        <p:sp>
          <p:nvSpPr>
            <p:cNvPr id="17" name="Rectangle: Rounded Corners 16" descr="&#10;">
              <a:extLst>
                <a:ext uri="{FF2B5EF4-FFF2-40B4-BE49-F238E27FC236}">
                  <a16:creationId xmlns:a16="http://schemas.microsoft.com/office/drawing/2014/main" id="{9400117F-A6FD-44E1-A5AD-C7544D44CC6F}"/>
                </a:ext>
              </a:extLst>
            </p:cNvPr>
            <p:cNvSpPr/>
            <p:nvPr/>
          </p:nvSpPr>
          <p:spPr>
            <a:xfrm>
              <a:off x="8599516" y="1149047"/>
              <a:ext cx="4026526" cy="113834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 err="1">
                  <a:solidFill>
                    <a:schemeClr val="tx1"/>
                  </a:solidFill>
                </a:rPr>
                <a:t>xTRACT</a:t>
              </a:r>
              <a:r>
                <a:rPr lang="en-US" sz="2800" dirty="0">
                  <a:solidFill>
                    <a:schemeClr val="tx1"/>
                  </a:solidFill>
                </a:rPr>
                <a:t> &amp; </a:t>
              </a:r>
              <a:r>
                <a:rPr lang="en-US" sz="2800" dirty="0" err="1">
                  <a:solidFill>
                    <a:schemeClr val="tx1"/>
                  </a:solidFill>
                </a:rPr>
                <a:t>xTrain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400" dirty="0">
                  <a:solidFill>
                    <a:schemeClr val="tx1"/>
                  </a:solidFill>
                </a:rPr>
                <a:t>(Breakout 6D, Fri. 8:30)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18" name="Graphic 17" descr="Classroom">
              <a:extLst>
                <a:ext uri="{FF2B5EF4-FFF2-40B4-BE49-F238E27FC236}">
                  <a16:creationId xmlns:a16="http://schemas.microsoft.com/office/drawing/2014/main" id="{404624DF-37AD-48D5-A3FF-8D605B5B0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894001" y="1172831"/>
              <a:ext cx="490988" cy="603335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47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Format Pages</a:t>
            </a:r>
          </a:p>
        </p:txBody>
      </p:sp>
      <p:pic>
        <p:nvPicPr>
          <p:cNvPr id="5" name="Picture 4" title="thought bubble - &quot;I just need to fill in the blanks.&quot;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3339" y="4081227"/>
            <a:ext cx="1542461" cy="1645919"/>
          </a:xfrm>
          <a:prstGeom prst="rect">
            <a:avLst/>
          </a:prstGeom>
        </p:spPr>
      </p:pic>
      <p:pic>
        <p:nvPicPr>
          <p:cNvPr id="6" name="Picture 5" title="character having a though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978" y="4988024"/>
            <a:ext cx="1495159" cy="2174776"/>
          </a:xfrm>
          <a:prstGeom prst="rect">
            <a:avLst/>
          </a:prstGeom>
        </p:spPr>
      </p:pic>
      <p:grpSp>
        <p:nvGrpSpPr>
          <p:cNvPr id="7" name="Group 6" title="&quot;&quot;"/>
          <p:cNvGrpSpPr/>
          <p:nvPr/>
        </p:nvGrpSpPr>
        <p:grpSpPr>
          <a:xfrm>
            <a:off x="402167" y="225912"/>
            <a:ext cx="1011003" cy="1016000"/>
            <a:chOff x="6801037" y="264119"/>
            <a:chExt cx="1011003" cy="1016000"/>
          </a:xfrm>
        </p:grpSpPr>
        <p:grpSp>
          <p:nvGrpSpPr>
            <p:cNvPr id="8" name="Group 7"/>
            <p:cNvGrpSpPr/>
            <p:nvPr/>
          </p:nvGrpSpPr>
          <p:grpSpPr>
            <a:xfrm>
              <a:off x="6801037" y="264119"/>
              <a:ext cx="1011003" cy="1016000"/>
              <a:chOff x="8619527" y="416519"/>
              <a:chExt cx="1016000" cy="1016000"/>
            </a:xfrm>
          </p:grpSpPr>
          <p:sp>
            <p:nvSpPr>
              <p:cNvPr id="10" name="Oval 9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Oval 10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9" name="Picture 8" title="&quot;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569" y="563301"/>
              <a:ext cx="467420" cy="467420"/>
            </a:xfrm>
            <a:prstGeom prst="rect">
              <a:avLst/>
            </a:prstGeom>
          </p:spPr>
        </p:pic>
      </p:grpSp>
      <p:grpSp>
        <p:nvGrpSpPr>
          <p:cNvPr id="15" name="Group 14" descr="Consider attending: NIH Biosketch &amp; SciENcv (Breakout 3G, Th. 1:45)">
            <a:extLst>
              <a:ext uri="{FF2B5EF4-FFF2-40B4-BE49-F238E27FC236}">
                <a16:creationId xmlns:a16="http://schemas.microsoft.com/office/drawing/2014/main" id="{6DC8121F-E750-4307-8F10-890BF3B9C70E}"/>
              </a:ext>
            </a:extLst>
          </p:cNvPr>
          <p:cNvGrpSpPr/>
          <p:nvPr/>
        </p:nvGrpSpPr>
        <p:grpSpPr>
          <a:xfrm>
            <a:off x="8758738" y="932780"/>
            <a:ext cx="3094567" cy="1514687"/>
            <a:chOff x="8599516" y="1149046"/>
            <a:chExt cx="3094567" cy="1514687"/>
          </a:xfrm>
        </p:grpSpPr>
        <p:sp>
          <p:nvSpPr>
            <p:cNvPr id="13" name="Rectangle: Rounded Corners 12" descr="&#10;">
              <a:extLst>
                <a:ext uri="{FF2B5EF4-FFF2-40B4-BE49-F238E27FC236}">
                  <a16:creationId xmlns:a16="http://schemas.microsoft.com/office/drawing/2014/main" id="{676C7D45-8032-4239-802D-8045CA25CEA8}"/>
                </a:ext>
              </a:extLst>
            </p:cNvPr>
            <p:cNvSpPr/>
            <p:nvPr/>
          </p:nvSpPr>
          <p:spPr>
            <a:xfrm>
              <a:off x="8599516" y="1149046"/>
              <a:ext cx="3094567" cy="151468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</a:rPr>
                <a:t>NIH </a:t>
              </a:r>
              <a:r>
                <a:rPr lang="en-US" sz="2800" dirty="0" err="1">
                  <a:solidFill>
                    <a:schemeClr val="tx1"/>
                  </a:solidFill>
                </a:rPr>
                <a:t>Biosketch</a:t>
              </a:r>
              <a:r>
                <a:rPr lang="en-US" sz="2800" dirty="0">
                  <a:solidFill>
                    <a:schemeClr val="tx1"/>
                  </a:solidFill>
                </a:rPr>
                <a:t> &amp; </a:t>
              </a:r>
              <a:r>
                <a:rPr lang="en-US" sz="2800" dirty="0" err="1">
                  <a:solidFill>
                    <a:schemeClr val="tx1"/>
                  </a:solidFill>
                </a:rPr>
                <a:t>SciENcv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400" dirty="0">
                  <a:solidFill>
                    <a:schemeClr val="tx1"/>
                  </a:solidFill>
                </a:rPr>
                <a:t>(Breakout 3G, Th. 1:45)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14" name="Graphic 13" descr="Classroom">
              <a:extLst>
                <a:ext uri="{FF2B5EF4-FFF2-40B4-BE49-F238E27FC236}">
                  <a16:creationId xmlns:a16="http://schemas.microsoft.com/office/drawing/2014/main" id="{30E36B2E-6C64-4BF4-B81F-86A80D537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44200" y="2060398"/>
              <a:ext cx="490988" cy="6033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657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Grantsmanship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167" y="1410696"/>
            <a:ext cx="11338560" cy="487375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Avoid jargon</a:t>
            </a:r>
          </a:p>
          <a:p>
            <a:pPr>
              <a:spcAft>
                <a:spcPts val="1200"/>
              </a:spcAft>
            </a:pPr>
            <a:r>
              <a:rPr lang="en-US" dirty="0"/>
              <a:t>Be focused - use a clear and concise writing style</a:t>
            </a:r>
          </a:p>
          <a:p>
            <a:pPr>
              <a:spcAft>
                <a:spcPts val="1200"/>
              </a:spcAft>
            </a:pPr>
            <a:r>
              <a:rPr lang="en-US" dirty="0"/>
              <a:t>Spell out acronyms with first use in each section/attachment and note the appropriate abbreviation in parentheses</a:t>
            </a:r>
          </a:p>
          <a:p>
            <a:pPr>
              <a:spcAft>
                <a:spcPts val="1200"/>
              </a:spcAft>
            </a:pPr>
            <a:r>
              <a:rPr lang="en-US" dirty="0"/>
              <a:t>Appeal to reviewers and funding ICs using language that stresses the significance of your proposed work</a:t>
            </a:r>
          </a:p>
          <a:p>
            <a:pPr>
              <a:spcAft>
                <a:spcPts val="1200"/>
              </a:spcAft>
            </a:pPr>
            <a:r>
              <a:rPr lang="en-US" dirty="0"/>
              <a:t>Align your application with the review criteria to </a:t>
            </a:r>
            <a:br>
              <a:rPr lang="en-US" dirty="0"/>
            </a:br>
            <a:r>
              <a:rPr lang="en-US" dirty="0"/>
              <a:t>maximize impact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FOA Section V. Application Review Information</a:t>
            </a:r>
          </a:p>
          <a:p>
            <a:pPr marL="0" indent="0">
              <a:spcAft>
                <a:spcPts val="1200"/>
              </a:spcAft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95" y="4343400"/>
            <a:ext cx="2927317" cy="2195488"/>
          </a:xfrm>
          <a:prstGeom prst="rect">
            <a:avLst/>
          </a:prstGeom>
        </p:spPr>
      </p:pic>
      <p:grpSp>
        <p:nvGrpSpPr>
          <p:cNvPr id="7" name="Group 6" title="&quot;&quot;"/>
          <p:cNvGrpSpPr/>
          <p:nvPr/>
        </p:nvGrpSpPr>
        <p:grpSpPr>
          <a:xfrm>
            <a:off x="402167" y="225912"/>
            <a:ext cx="1011003" cy="1016000"/>
            <a:chOff x="6801037" y="264119"/>
            <a:chExt cx="1011003" cy="1016000"/>
          </a:xfrm>
        </p:grpSpPr>
        <p:grpSp>
          <p:nvGrpSpPr>
            <p:cNvPr id="8" name="Group 7"/>
            <p:cNvGrpSpPr/>
            <p:nvPr/>
          </p:nvGrpSpPr>
          <p:grpSpPr>
            <a:xfrm>
              <a:off x="6801037" y="264119"/>
              <a:ext cx="1011003" cy="1016000"/>
              <a:chOff x="8619527" y="416519"/>
              <a:chExt cx="1016000" cy="1016000"/>
            </a:xfrm>
          </p:grpSpPr>
          <p:sp>
            <p:nvSpPr>
              <p:cNvPr id="10" name="Oval 9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Oval 10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9" name="Picture 8" title="&quo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569" y="563301"/>
              <a:ext cx="467420" cy="467420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87AFE61-73CA-46E8-8D3E-F46A9A126B25}"/>
              </a:ext>
            </a:extLst>
          </p:cNvPr>
          <p:cNvSpPr/>
          <p:nvPr/>
        </p:nvSpPr>
        <p:spPr>
          <a:xfrm>
            <a:off x="762000" y="6354222"/>
            <a:ext cx="10879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https://grants.nih.gov/grants/how-to-apply-application-guide/format-and-write/write-your-application.htm</a:t>
            </a:r>
            <a:endParaRPr lang="en-US" dirty="0"/>
          </a:p>
        </p:txBody>
      </p:sp>
      <p:grpSp>
        <p:nvGrpSpPr>
          <p:cNvPr id="13" name="Group 12" descr="Consider attending: NIH Biosketch &amp; SciENcv (Breakout 3G, Th. 1:45)">
            <a:extLst>
              <a:ext uri="{FF2B5EF4-FFF2-40B4-BE49-F238E27FC236}">
                <a16:creationId xmlns:a16="http://schemas.microsoft.com/office/drawing/2014/main" id="{CFF69346-0567-4B76-A52B-BD6C4671FD6C}"/>
              </a:ext>
            </a:extLst>
          </p:cNvPr>
          <p:cNvGrpSpPr/>
          <p:nvPr/>
        </p:nvGrpSpPr>
        <p:grpSpPr>
          <a:xfrm>
            <a:off x="8547345" y="653352"/>
            <a:ext cx="3094567" cy="1514687"/>
            <a:chOff x="8599516" y="1149046"/>
            <a:chExt cx="3094567" cy="1514687"/>
          </a:xfrm>
        </p:grpSpPr>
        <p:sp>
          <p:nvSpPr>
            <p:cNvPr id="14" name="Rectangle: Rounded Corners 13" descr="&#10;">
              <a:extLst>
                <a:ext uri="{FF2B5EF4-FFF2-40B4-BE49-F238E27FC236}">
                  <a16:creationId xmlns:a16="http://schemas.microsoft.com/office/drawing/2014/main" id="{654A17CB-3B72-4469-A111-A4A576C39367}"/>
                </a:ext>
              </a:extLst>
            </p:cNvPr>
            <p:cNvSpPr/>
            <p:nvPr/>
          </p:nvSpPr>
          <p:spPr>
            <a:xfrm>
              <a:off x="8599516" y="1149046"/>
              <a:ext cx="3094567" cy="151468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</a:rPr>
                <a:t>Grant Writing for Success </a:t>
              </a:r>
              <a:r>
                <a:rPr lang="en-US" sz="2400" dirty="0">
                  <a:solidFill>
                    <a:schemeClr val="tx1"/>
                  </a:solidFill>
                </a:rPr>
                <a:t>(Breakout 6G, Fri. 8:30)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15" name="Graphic 14" descr="Classroom">
              <a:extLst>
                <a:ext uri="{FF2B5EF4-FFF2-40B4-BE49-F238E27FC236}">
                  <a16:creationId xmlns:a16="http://schemas.microsoft.com/office/drawing/2014/main" id="{C0D47DAC-C6D0-455D-AAC3-28C03314D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872571" y="2060398"/>
              <a:ext cx="490988" cy="6033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077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49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Avoiding the “</a:t>
            </a:r>
            <a:r>
              <a:rPr lang="en-US" sz="4800" dirty="0" err="1"/>
              <a:t>Gotchas</a:t>
            </a:r>
            <a:r>
              <a:rPr lang="en-US" sz="4800" dirty="0"/>
              <a:t>”</a:t>
            </a:r>
            <a:br>
              <a:rPr lang="en-US" sz="4800" dirty="0"/>
            </a:br>
            <a:r>
              <a:rPr lang="en-US" sz="4800" dirty="0"/>
              <a:t>* </a:t>
            </a:r>
            <a:r>
              <a:rPr lang="en-US" sz="3600" dirty="0"/>
              <a:t>Small Group Exercise *</a:t>
            </a:r>
            <a:endParaRPr lang="en-US" sz="4000" dirty="0"/>
          </a:p>
        </p:txBody>
      </p:sp>
      <p:pic>
        <p:nvPicPr>
          <p:cNvPr id="10" name="Picture 9" title="person in tra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78" y="2761593"/>
            <a:ext cx="2847211" cy="3523776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8825" y="5946818"/>
            <a:ext cx="10771716" cy="677102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800000"/>
                </a:solidFill>
                <a:cs typeface="Arial" charset="0"/>
              </a:rPr>
              <a:t>Refer to annotated form set:</a:t>
            </a:r>
          </a:p>
          <a:p>
            <a:pPr algn="ctr" eaLnBrk="1" hangingPunct="1"/>
            <a:r>
              <a:rPr lang="en-US" b="1" dirty="0">
                <a:cs typeface="Arial" charset="0"/>
                <a:hlinkClick r:id="rId3" tooltip="annotated form set"/>
              </a:rPr>
              <a:t>https://grants.nih.gov/grants/how-to-apply-application-guide/resources/annotated-form-sets.htm </a:t>
            </a:r>
            <a:endParaRPr lang="en-US" sz="1600" b="1" dirty="0">
              <a:cs typeface="Arial" charset="0"/>
            </a:endParaRPr>
          </a:p>
        </p:txBody>
      </p:sp>
      <p:grpSp>
        <p:nvGrpSpPr>
          <p:cNvPr id="7" name="Group 6" title="&quot;&quot;"/>
          <p:cNvGrpSpPr/>
          <p:nvPr/>
        </p:nvGrpSpPr>
        <p:grpSpPr>
          <a:xfrm>
            <a:off x="402167" y="225912"/>
            <a:ext cx="1011003" cy="1016000"/>
            <a:chOff x="6801037" y="264119"/>
            <a:chExt cx="1011003" cy="1016000"/>
          </a:xfrm>
        </p:grpSpPr>
        <p:grpSp>
          <p:nvGrpSpPr>
            <p:cNvPr id="8" name="Group 7"/>
            <p:cNvGrpSpPr/>
            <p:nvPr/>
          </p:nvGrpSpPr>
          <p:grpSpPr>
            <a:xfrm>
              <a:off x="6801037" y="264119"/>
              <a:ext cx="1011003" cy="1016000"/>
              <a:chOff x="8619527" y="416519"/>
              <a:chExt cx="1016000" cy="1016000"/>
            </a:xfrm>
          </p:grpSpPr>
          <p:sp>
            <p:nvSpPr>
              <p:cNvPr id="11" name="Oval 10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Oval 11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9" name="Picture 8" title="&quo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569" y="563301"/>
              <a:ext cx="467420" cy="467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5925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25" y="228601"/>
            <a:ext cx="8534400" cy="609600"/>
          </a:xfrm>
        </p:spPr>
        <p:txBody>
          <a:bodyPr>
            <a:normAutofit/>
          </a:bodyPr>
          <a:lstStyle/>
          <a:p>
            <a:r>
              <a:rPr lang="en-US" dirty="0"/>
              <a:t>How to Apply – Application Guide</a:t>
            </a:r>
          </a:p>
        </p:txBody>
      </p:sp>
      <p:pic>
        <p:nvPicPr>
          <p:cNvPr id="6" name="Picture 5" descr="How to Apply - Application Guide | grants.nih.gov - Internet Explorer">
            <a:extLst>
              <a:ext uri="{FF2B5EF4-FFF2-40B4-BE49-F238E27FC236}">
                <a16:creationId xmlns:a16="http://schemas.microsoft.com/office/drawing/2014/main" id="{40A07701-E82E-43D2-BF89-A43D9F888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11734800" y="6399007"/>
            <a:ext cx="609600" cy="441325"/>
          </a:xfr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4" name="Rectangle 23" title="&quot;&quot;"/>
          <p:cNvSpPr/>
          <p:nvPr/>
        </p:nvSpPr>
        <p:spPr>
          <a:xfrm>
            <a:off x="685800" y="935180"/>
            <a:ext cx="8305800" cy="1808020"/>
          </a:xfrm>
          <a:prstGeom prst="rect">
            <a:avLst/>
          </a:prstGeom>
          <a:noFill/>
          <a:ln w="381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Rounded Rectangular Callout 26" title="General Application Process Information"/>
          <p:cNvSpPr/>
          <p:nvPr/>
        </p:nvSpPr>
        <p:spPr>
          <a:xfrm>
            <a:off x="1831975" y="638892"/>
            <a:ext cx="6047065" cy="390346"/>
          </a:xfrm>
          <a:prstGeom prst="wedgeRoundRectCallout">
            <a:avLst>
              <a:gd name="adj1" fmla="val -49295"/>
              <a:gd name="adj2" fmla="val 2466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</a:rPr>
              <a:t>General Application Process Information</a:t>
            </a:r>
          </a:p>
        </p:txBody>
      </p:sp>
      <p:sp>
        <p:nvSpPr>
          <p:cNvPr id="25" name="Rectangle 24" title="&quot;&quot;"/>
          <p:cNvSpPr/>
          <p:nvPr/>
        </p:nvSpPr>
        <p:spPr>
          <a:xfrm>
            <a:off x="9067801" y="935181"/>
            <a:ext cx="2666999" cy="3865420"/>
          </a:xfrm>
          <a:prstGeom prst="rect">
            <a:avLst/>
          </a:prstGeom>
          <a:noFill/>
          <a:ln w="381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ounded Rectangular Callout 28" title="Resources"/>
          <p:cNvSpPr/>
          <p:nvPr/>
        </p:nvSpPr>
        <p:spPr>
          <a:xfrm>
            <a:off x="9477372" y="640475"/>
            <a:ext cx="1670707" cy="336476"/>
          </a:xfrm>
          <a:prstGeom prst="wedgeRoundRectCallout">
            <a:avLst>
              <a:gd name="adj1" fmla="val -49295"/>
              <a:gd name="adj2" fmla="val 2466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</a:rPr>
              <a:t>Resources</a:t>
            </a:r>
          </a:p>
        </p:txBody>
      </p:sp>
      <p:sp>
        <p:nvSpPr>
          <p:cNvPr id="26" name="Rectangle 25" title="&quot;&quot;"/>
          <p:cNvSpPr/>
          <p:nvPr/>
        </p:nvSpPr>
        <p:spPr>
          <a:xfrm>
            <a:off x="685799" y="2819400"/>
            <a:ext cx="8305799" cy="4020932"/>
          </a:xfrm>
          <a:prstGeom prst="rect">
            <a:avLst/>
          </a:prstGeom>
          <a:noFill/>
          <a:ln w="381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Rounded Rectangular Callout 27" title="Form instructions"/>
          <p:cNvSpPr/>
          <p:nvPr/>
        </p:nvSpPr>
        <p:spPr>
          <a:xfrm>
            <a:off x="3162956" y="2892587"/>
            <a:ext cx="2741890" cy="388101"/>
          </a:xfrm>
          <a:prstGeom prst="wedgeRoundRectCallout">
            <a:avLst>
              <a:gd name="adj1" fmla="val -49295"/>
              <a:gd name="adj2" fmla="val 2466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</a:rPr>
              <a:t>Form Instructions</a:t>
            </a:r>
          </a:p>
        </p:txBody>
      </p:sp>
    </p:spTree>
    <p:extLst>
      <p:ext uri="{BB962C8B-B14F-4D97-AF65-F5344CB8AC3E}">
        <p14:creationId xmlns:p14="http://schemas.microsoft.com/office/powerpoint/2010/main" val="34457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25" grpId="0" animBg="1"/>
      <p:bldP spid="29" grpId="0" animBg="1"/>
      <p:bldP spid="26" grpId="0" animBg="1"/>
      <p:bldP spid="2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6: Finalize Your Application</a:t>
            </a:r>
          </a:p>
        </p:txBody>
      </p:sp>
      <p:grpSp>
        <p:nvGrpSpPr>
          <p:cNvPr id="13" name="Group 12" title="&quot;"/>
          <p:cNvGrpSpPr/>
          <p:nvPr/>
        </p:nvGrpSpPr>
        <p:grpSpPr>
          <a:xfrm>
            <a:off x="402167" y="224803"/>
            <a:ext cx="1016000" cy="1016000"/>
            <a:chOff x="6801034" y="1885364"/>
            <a:chExt cx="1016000" cy="1016000"/>
          </a:xfrm>
        </p:grpSpPr>
        <p:grpSp>
          <p:nvGrpSpPr>
            <p:cNvPr id="6" name="Group 5"/>
            <p:cNvGrpSpPr/>
            <p:nvPr/>
          </p:nvGrpSpPr>
          <p:grpSpPr>
            <a:xfrm>
              <a:off x="6801034" y="1885364"/>
              <a:ext cx="1016000" cy="1016000"/>
              <a:chOff x="8619527" y="416519"/>
              <a:chExt cx="1016000" cy="1016000"/>
            </a:xfrm>
          </p:grpSpPr>
          <p:sp>
            <p:nvSpPr>
              <p:cNvPr id="9" name="Oval 8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Oval 9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7" name="Picture 6" title="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6247" y="2112845"/>
              <a:ext cx="525354" cy="525354"/>
            </a:xfrm>
            <a:prstGeom prst="rect">
              <a:avLst/>
            </a:prstGeom>
          </p:spPr>
        </p:pic>
      </p:grpSp>
      <p:graphicFrame>
        <p:nvGraphicFramePr>
          <p:cNvPr id="5" name="Table 4" title="Actions to finalize application in ASSIST and Workspace">
            <a:extLst>
              <a:ext uri="{FF2B5EF4-FFF2-40B4-BE49-F238E27FC236}">
                <a16:creationId xmlns:a16="http://schemas.microsoft.com/office/drawing/2014/main" id="{7D72694A-DCFE-43A3-B86F-76AF160181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324640"/>
              </p:ext>
            </p:extLst>
          </p:nvPr>
        </p:nvGraphicFramePr>
        <p:xfrm>
          <a:off x="452967" y="1752600"/>
          <a:ext cx="11277600" cy="4517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3215892589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70397524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3447728611"/>
                    </a:ext>
                  </a:extLst>
                </a:gridCol>
              </a:tblGrid>
              <a:tr h="4716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ASSIST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Workspace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750055"/>
                  </a:ext>
                </a:extLst>
              </a:tr>
              <a:tr h="1052390">
                <a:tc>
                  <a:txBody>
                    <a:bodyPr/>
                    <a:lstStyle/>
                    <a:p>
                      <a:r>
                        <a:rPr lang="en-US" sz="2400" b="0" dirty="0"/>
                        <a:t>6a.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dirty="0"/>
                        <a:t>Run a pre-submission validation check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Validate 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Preview Grantor Validation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435743"/>
                  </a:ext>
                </a:extLst>
              </a:tr>
              <a:tr h="14956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6b. Generate a pre-submission image of your assembled application in the NIH format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Preview 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Grantor Image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03841"/>
                  </a:ext>
                </a:extLst>
              </a:tr>
              <a:tr h="1497621">
                <a:tc>
                  <a:txBody>
                    <a:bodyPr/>
                    <a:lstStyle/>
                    <a:p>
                      <a:r>
                        <a:rPr lang="en-US" sz="2400" b="0" dirty="0"/>
                        <a:t>6c. Take any additional steps needed to prepare for submission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Update Submission Status to “Ready to Submit”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Complete and Notify AOR (optional)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147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27227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7607" y="154365"/>
            <a:ext cx="11379200" cy="758825"/>
          </a:xfrm>
        </p:spPr>
        <p:txBody>
          <a:bodyPr/>
          <a:lstStyle/>
          <a:p>
            <a:r>
              <a:rPr lang="en-US" dirty="0"/>
              <a:t>ASSIST: Validate Application</a:t>
            </a:r>
          </a:p>
        </p:txBody>
      </p:sp>
      <p:grpSp>
        <p:nvGrpSpPr>
          <p:cNvPr id="12" name="Group 11" title="&quot;"/>
          <p:cNvGrpSpPr/>
          <p:nvPr/>
        </p:nvGrpSpPr>
        <p:grpSpPr>
          <a:xfrm>
            <a:off x="402167" y="224803"/>
            <a:ext cx="1016000" cy="1016000"/>
            <a:chOff x="6801034" y="1885364"/>
            <a:chExt cx="1016000" cy="1016000"/>
          </a:xfrm>
        </p:grpSpPr>
        <p:grpSp>
          <p:nvGrpSpPr>
            <p:cNvPr id="13" name="Group 12"/>
            <p:cNvGrpSpPr/>
            <p:nvPr/>
          </p:nvGrpSpPr>
          <p:grpSpPr>
            <a:xfrm>
              <a:off x="6801034" y="1885364"/>
              <a:ext cx="1016000" cy="1016000"/>
              <a:chOff x="8619527" y="416519"/>
              <a:chExt cx="1016000" cy="1016000"/>
            </a:xfrm>
          </p:grpSpPr>
          <p:sp>
            <p:nvSpPr>
              <p:cNvPr id="15" name="Oval 14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Oval 15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4" name="Picture 13" title="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6247" y="2112845"/>
              <a:ext cx="525354" cy="525354"/>
            </a:xfrm>
            <a:prstGeom prst="rect">
              <a:avLst/>
            </a:prstGeom>
          </p:spPr>
        </p:pic>
      </p:grpSp>
      <p:pic>
        <p:nvPicPr>
          <p:cNvPr id="17" name="Picture 16" title="Application Errors and Warnings Results scre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913190"/>
            <a:ext cx="8189244" cy="5433096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18" name="Picture 2" title="Actions highligting Manage Acc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9" y="1779129"/>
            <a:ext cx="1838433" cy="2271525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Oval 18" title="&quot;&quot;"/>
          <p:cNvSpPr/>
          <p:nvPr/>
        </p:nvSpPr>
        <p:spPr>
          <a:xfrm>
            <a:off x="812205" y="2995909"/>
            <a:ext cx="1438900" cy="370684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0" name="Straight Arrow Connector 19" title="&quot;&quot;"/>
          <p:cNvCxnSpPr>
            <a:stCxn id="19" idx="5"/>
          </p:cNvCxnSpPr>
          <p:nvPr/>
        </p:nvCxnSpPr>
        <p:spPr>
          <a:xfrm>
            <a:off x="2040383" y="3312308"/>
            <a:ext cx="1209464" cy="714107"/>
          </a:xfrm>
          <a:prstGeom prst="straightConnector1">
            <a:avLst/>
          </a:prstGeom>
          <a:noFill/>
          <a:ln w="25400" cap="flat" cmpd="sng" algn="ctr">
            <a:solidFill>
              <a:srgbClr val="FF6600"/>
            </a:solidFill>
            <a:prstDash val="solid"/>
            <a:tailEnd type="arrow"/>
          </a:ln>
          <a:effectLst/>
        </p:spPr>
      </p:cxnSp>
      <p:sp>
        <p:nvSpPr>
          <p:cNvPr id="21" name="Rounded Rectangular Callout 20"/>
          <p:cNvSpPr/>
          <p:nvPr/>
        </p:nvSpPr>
        <p:spPr>
          <a:xfrm>
            <a:off x="9312556" y="2167490"/>
            <a:ext cx="2133600" cy="1494804"/>
          </a:xfrm>
          <a:prstGeom prst="wedgeRoundRectCallout">
            <a:avLst>
              <a:gd name="adj1" fmla="val -48940"/>
              <a:gd name="adj2" fmla="val 87582"/>
              <a:gd name="adj3" fmla="val 16667"/>
            </a:avLst>
          </a:prstGeom>
          <a:solidFill>
            <a:srgbClr val="FFCC66"/>
          </a:solidFill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rgbClr val="002060"/>
                </a:solidFill>
                <a:latin typeface="Calibri"/>
              </a:rPr>
              <a:t>Errors and Warnings are displayed</a:t>
            </a:r>
            <a:endParaRPr lang="en-US" sz="2400" b="1" kern="0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859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Errors &amp; Warnings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743200" y="2438400"/>
            <a:ext cx="8610600" cy="419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7200"/>
              </a:spcAft>
              <a:defRPr/>
            </a:pPr>
            <a:r>
              <a:rPr lang="en-US" sz="2800" dirty="0"/>
              <a:t>Errors stop application processing and must be corrected</a:t>
            </a:r>
            <a:r>
              <a:rPr lang="en-US" sz="2800" kern="0" dirty="0"/>
              <a:t> </a:t>
            </a:r>
            <a:endParaRPr lang="en-US" sz="1600" kern="0" dirty="0"/>
          </a:p>
          <a:p>
            <a:pPr lvl="1">
              <a:defRPr/>
            </a:pPr>
            <a:r>
              <a:rPr lang="en-US" sz="2800" kern="0" dirty="0"/>
              <a:t>Warnings do not stop application processing and are corrected at your discretion based on your circumstances</a:t>
            </a:r>
          </a:p>
        </p:txBody>
      </p:sp>
      <p:pic>
        <p:nvPicPr>
          <p:cNvPr id="7" name="Picture 14" descr="stop sig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574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Yield sig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 title="&quot;"/>
          <p:cNvGrpSpPr/>
          <p:nvPr/>
        </p:nvGrpSpPr>
        <p:grpSpPr>
          <a:xfrm>
            <a:off x="402167" y="224803"/>
            <a:ext cx="1016000" cy="1016000"/>
            <a:chOff x="6801034" y="1885364"/>
            <a:chExt cx="1016000" cy="1016000"/>
          </a:xfrm>
        </p:grpSpPr>
        <p:grpSp>
          <p:nvGrpSpPr>
            <p:cNvPr id="10" name="Group 9"/>
            <p:cNvGrpSpPr/>
            <p:nvPr/>
          </p:nvGrpSpPr>
          <p:grpSpPr>
            <a:xfrm>
              <a:off x="6801034" y="1885364"/>
              <a:ext cx="1016000" cy="1016000"/>
              <a:chOff x="8619527" y="416519"/>
              <a:chExt cx="1016000" cy="1016000"/>
            </a:xfrm>
          </p:grpSpPr>
          <p:sp>
            <p:nvSpPr>
              <p:cNvPr id="12" name="Oval 11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Oval 12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1" name="Picture 10" title="&quot;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6247" y="2112845"/>
              <a:ext cx="525354" cy="5253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89126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ASSIST: Preview Application</a:t>
            </a:r>
          </a:p>
        </p:txBody>
      </p:sp>
      <p:grpSp>
        <p:nvGrpSpPr>
          <p:cNvPr id="14" name="Group 13" title="&quot;"/>
          <p:cNvGrpSpPr/>
          <p:nvPr/>
        </p:nvGrpSpPr>
        <p:grpSpPr>
          <a:xfrm>
            <a:off x="355600" y="206116"/>
            <a:ext cx="1016000" cy="1016000"/>
            <a:chOff x="6801034" y="1885364"/>
            <a:chExt cx="1016000" cy="1016000"/>
          </a:xfrm>
        </p:grpSpPr>
        <p:grpSp>
          <p:nvGrpSpPr>
            <p:cNvPr id="15" name="Group 14"/>
            <p:cNvGrpSpPr/>
            <p:nvPr/>
          </p:nvGrpSpPr>
          <p:grpSpPr>
            <a:xfrm>
              <a:off x="6801034" y="1885364"/>
              <a:ext cx="1016000" cy="1016000"/>
              <a:chOff x="8619527" y="416519"/>
              <a:chExt cx="1016000" cy="1016000"/>
            </a:xfrm>
          </p:grpSpPr>
          <p:sp>
            <p:nvSpPr>
              <p:cNvPr id="17" name="Oval 16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6" name="Picture 15" title="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6247" y="2112845"/>
              <a:ext cx="525354" cy="525354"/>
            </a:xfrm>
            <a:prstGeom prst="rect">
              <a:avLst/>
            </a:prstGeom>
          </p:spPr>
        </p:pic>
      </p:grpSp>
      <p:pic>
        <p:nvPicPr>
          <p:cNvPr id="19" name="Picture 18" title="Preview Applicat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905000"/>
            <a:ext cx="11582400" cy="40447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20" name="Oval 19" title="&quot;&quot;"/>
          <p:cNvSpPr/>
          <p:nvPr/>
        </p:nvSpPr>
        <p:spPr>
          <a:xfrm>
            <a:off x="685800" y="2819400"/>
            <a:ext cx="1389742" cy="352750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 title="&quot;&quot;"/>
          <p:cNvSpPr/>
          <p:nvPr/>
        </p:nvSpPr>
        <p:spPr>
          <a:xfrm>
            <a:off x="10210800" y="4225291"/>
            <a:ext cx="838200" cy="533097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Oval 21" title="&quot;&quot;"/>
          <p:cNvSpPr/>
          <p:nvPr/>
        </p:nvSpPr>
        <p:spPr>
          <a:xfrm>
            <a:off x="6400800" y="4917950"/>
            <a:ext cx="1524000" cy="457200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9260424" y="3488233"/>
            <a:ext cx="2626776" cy="567046"/>
          </a:xfrm>
          <a:prstGeom prst="wedgeRoundRectCallout">
            <a:avLst>
              <a:gd name="adj1" fmla="val -4686"/>
              <a:gd name="adj2" fmla="val 108620"/>
              <a:gd name="adj3" fmla="val 16667"/>
            </a:avLst>
          </a:prstGeom>
          <a:solidFill>
            <a:srgbClr val="FFCC66"/>
          </a:solidFill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rgbClr val="002060"/>
                </a:solidFill>
                <a:latin typeface="Calibri"/>
              </a:rPr>
              <a:t>View last preview</a:t>
            </a:r>
          </a:p>
        </p:txBody>
      </p:sp>
      <p:sp>
        <p:nvSpPr>
          <p:cNvPr id="24" name="Rounded Rectangular Callout 23"/>
          <p:cNvSpPr/>
          <p:nvPr/>
        </p:nvSpPr>
        <p:spPr>
          <a:xfrm>
            <a:off x="3124200" y="4917950"/>
            <a:ext cx="3090096" cy="567076"/>
          </a:xfrm>
          <a:prstGeom prst="wedgeRoundRectCallout">
            <a:avLst>
              <a:gd name="adj1" fmla="val 59674"/>
              <a:gd name="adj2" fmla="val 5432"/>
              <a:gd name="adj3" fmla="val 16667"/>
            </a:avLst>
          </a:prstGeom>
          <a:solidFill>
            <a:srgbClr val="FFCC66"/>
          </a:solidFill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rgbClr val="002060"/>
                </a:solidFill>
                <a:latin typeface="Calibri"/>
              </a:rPr>
              <a:t>Generate new preview</a:t>
            </a:r>
          </a:p>
        </p:txBody>
      </p:sp>
    </p:spTree>
    <p:extLst>
      <p:ext uri="{BB962C8B-B14F-4D97-AF65-F5344CB8AC3E}">
        <p14:creationId xmlns:p14="http://schemas.microsoft.com/office/powerpoint/2010/main" val="426394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ASSIST: Update Submission Status</a:t>
            </a:r>
          </a:p>
        </p:txBody>
      </p:sp>
      <p:grpSp>
        <p:nvGrpSpPr>
          <p:cNvPr id="14" name="Group 13" title="&quot;"/>
          <p:cNvGrpSpPr/>
          <p:nvPr/>
        </p:nvGrpSpPr>
        <p:grpSpPr>
          <a:xfrm>
            <a:off x="402167" y="224803"/>
            <a:ext cx="1016000" cy="1016000"/>
            <a:chOff x="6801034" y="1885364"/>
            <a:chExt cx="1016000" cy="1016000"/>
          </a:xfrm>
        </p:grpSpPr>
        <p:grpSp>
          <p:nvGrpSpPr>
            <p:cNvPr id="15" name="Group 14"/>
            <p:cNvGrpSpPr/>
            <p:nvPr/>
          </p:nvGrpSpPr>
          <p:grpSpPr>
            <a:xfrm>
              <a:off x="6801034" y="1885364"/>
              <a:ext cx="1016000" cy="1016000"/>
              <a:chOff x="8619527" y="416519"/>
              <a:chExt cx="1016000" cy="1016000"/>
            </a:xfrm>
          </p:grpSpPr>
          <p:sp>
            <p:nvSpPr>
              <p:cNvPr id="17" name="Oval 16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6" name="Picture 15" title="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6247" y="2112845"/>
              <a:ext cx="525354" cy="525354"/>
            </a:xfrm>
            <a:prstGeom prst="rect">
              <a:avLst/>
            </a:prstGeom>
          </p:spPr>
        </p:pic>
      </p:grpSp>
      <p:pic>
        <p:nvPicPr>
          <p:cNvPr id="25" name="Picture 24" title="update submission status popup with status option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780" y="1397876"/>
            <a:ext cx="6050116" cy="4850524"/>
          </a:xfrm>
          <a:prstGeom prst="rect">
            <a:avLst/>
          </a:prstGeom>
        </p:spPr>
      </p:pic>
      <p:pic>
        <p:nvPicPr>
          <p:cNvPr id="26" name="Picture 25" title="ASSIST action lis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17" y="1452976"/>
            <a:ext cx="2514600" cy="2486025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27" name="Oval 26" title="&quot;&quot;"/>
          <p:cNvSpPr/>
          <p:nvPr/>
        </p:nvSpPr>
        <p:spPr>
          <a:xfrm>
            <a:off x="1469580" y="3399178"/>
            <a:ext cx="1766596" cy="304800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8" name="Straight Arrow Connector 27" title="&quot;&quot;"/>
          <p:cNvCxnSpPr>
            <a:stCxn id="27" idx="6"/>
          </p:cNvCxnSpPr>
          <p:nvPr/>
        </p:nvCxnSpPr>
        <p:spPr>
          <a:xfrm>
            <a:off x="3236176" y="3551578"/>
            <a:ext cx="1059476" cy="0"/>
          </a:xfrm>
          <a:prstGeom prst="straightConnector1">
            <a:avLst/>
          </a:prstGeom>
          <a:noFill/>
          <a:ln w="25400" cap="flat" cmpd="sng" algn="ctr">
            <a:solidFill>
              <a:srgbClr val="FF6600"/>
            </a:solidFill>
            <a:prstDash val="solid"/>
            <a:tailEnd type="arrow"/>
          </a:ln>
          <a:effectLst/>
        </p:spPr>
      </p:cxnSp>
      <p:sp>
        <p:nvSpPr>
          <p:cNvPr id="29" name="Oval 28" title="&quot;&quot;"/>
          <p:cNvSpPr/>
          <p:nvPr/>
        </p:nvSpPr>
        <p:spPr>
          <a:xfrm>
            <a:off x="6245650" y="2993933"/>
            <a:ext cx="1984375" cy="381000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8430956" y="3246778"/>
            <a:ext cx="2160844" cy="533400"/>
          </a:xfrm>
          <a:prstGeom prst="wedgeRoundRectCallout">
            <a:avLst>
              <a:gd name="adj1" fmla="val -68954"/>
              <a:gd name="adj2" fmla="val -67705"/>
              <a:gd name="adj3" fmla="val 16667"/>
            </a:avLst>
          </a:prstGeom>
          <a:solidFill>
            <a:srgbClr val="FFCC66"/>
          </a:solidFill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Select status</a:t>
            </a:r>
          </a:p>
        </p:txBody>
      </p:sp>
      <p:sp>
        <p:nvSpPr>
          <p:cNvPr id="31" name="Rounded Rectangular Callout 30"/>
          <p:cNvSpPr/>
          <p:nvPr/>
        </p:nvSpPr>
        <p:spPr>
          <a:xfrm>
            <a:off x="4746180" y="3780178"/>
            <a:ext cx="3581400" cy="838200"/>
          </a:xfrm>
          <a:prstGeom prst="wedgeRoundRectCallout">
            <a:avLst>
              <a:gd name="adj1" fmla="val -27928"/>
              <a:gd name="adj2" fmla="val -50765"/>
              <a:gd name="adj3" fmla="val 16667"/>
            </a:avLst>
          </a:prstGeom>
          <a:solidFill>
            <a:srgbClr val="FFCC66"/>
          </a:solidFill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Enter comment to be added to status history</a:t>
            </a:r>
          </a:p>
        </p:txBody>
      </p:sp>
    </p:spTree>
    <p:extLst>
      <p:ext uri="{BB962C8B-B14F-4D97-AF65-F5344CB8AC3E}">
        <p14:creationId xmlns:p14="http://schemas.microsoft.com/office/powerpoint/2010/main" val="356979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title="submission status details showing Grants.gov tracking number and timesta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664672"/>
            <a:ext cx="5543346" cy="469755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7: Submit Your Application</a:t>
            </a:r>
          </a:p>
        </p:txBody>
      </p:sp>
      <p:grpSp>
        <p:nvGrpSpPr>
          <p:cNvPr id="14" name="Group 13" title="&quot;&quot;"/>
          <p:cNvGrpSpPr/>
          <p:nvPr/>
        </p:nvGrpSpPr>
        <p:grpSpPr>
          <a:xfrm>
            <a:off x="402167" y="228601"/>
            <a:ext cx="1016000" cy="1016000"/>
            <a:chOff x="399478" y="217250"/>
            <a:chExt cx="1016000" cy="1016000"/>
          </a:xfrm>
        </p:grpSpPr>
        <p:grpSp>
          <p:nvGrpSpPr>
            <p:cNvPr id="15" name="Group 14"/>
            <p:cNvGrpSpPr/>
            <p:nvPr/>
          </p:nvGrpSpPr>
          <p:grpSpPr>
            <a:xfrm>
              <a:off x="399478" y="217250"/>
              <a:ext cx="1016000" cy="1016000"/>
              <a:chOff x="8619527" y="416519"/>
              <a:chExt cx="1016000" cy="1016000"/>
            </a:xfrm>
          </p:grpSpPr>
          <p:sp>
            <p:nvSpPr>
              <p:cNvPr id="17" name="Oval 16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6" name="Picture 15" title="&quot;&quot;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390" y="524993"/>
              <a:ext cx="486680" cy="486680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702302"/>
            <a:ext cx="5285738" cy="462229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Follow steps for your submission method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Only folks who hold Grants.gov credentials with the AOR (Authorized Organization Representative) role can submit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All NIH applications route through Grants.gov 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Your Grants.gov timestamp</a:t>
            </a:r>
            <a:br>
              <a:rPr lang="en-US" sz="2400" dirty="0"/>
            </a:br>
            <a:r>
              <a:rPr lang="en-US" sz="2400" dirty="0"/>
              <a:t> is used to determine </a:t>
            </a:r>
            <a:br>
              <a:rPr lang="en-US" sz="2400" dirty="0"/>
            </a:br>
            <a:r>
              <a:rPr lang="en-US" sz="2400" dirty="0"/>
              <a:t>“on-time” submission</a:t>
            </a:r>
          </a:p>
        </p:txBody>
      </p:sp>
      <p:sp>
        <p:nvSpPr>
          <p:cNvPr id="6" name="Rectangle 7" title="&quot;&quot;"/>
          <p:cNvSpPr>
            <a:spLocks noChangeArrowheads="1"/>
          </p:cNvSpPr>
          <p:nvPr/>
        </p:nvSpPr>
        <p:spPr bwMode="auto">
          <a:xfrm>
            <a:off x="7696201" y="3450074"/>
            <a:ext cx="914400" cy="2286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rIns="0" anchor="ctr"/>
          <a:lstStyle/>
          <a:p>
            <a:pPr algn="r"/>
            <a:endParaRPr lang="en-US"/>
          </a:p>
        </p:txBody>
      </p:sp>
      <p:sp>
        <p:nvSpPr>
          <p:cNvPr id="12" name="Rounded Rectangular Callout 11" title="Grants.gov Tracking #"/>
          <p:cNvSpPr/>
          <p:nvPr/>
        </p:nvSpPr>
        <p:spPr>
          <a:xfrm>
            <a:off x="8610600" y="2796641"/>
            <a:ext cx="3299780" cy="457200"/>
          </a:xfrm>
          <a:prstGeom prst="wedgeRoundRectCallout">
            <a:avLst>
              <a:gd name="adj1" fmla="val -48940"/>
              <a:gd name="adj2" fmla="val 8758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Grants.gov Tracking #</a:t>
            </a:r>
          </a:p>
        </p:txBody>
      </p:sp>
      <p:sp>
        <p:nvSpPr>
          <p:cNvPr id="7" name="Rectangle 8" title="&quot;&quot;"/>
          <p:cNvSpPr>
            <a:spLocks noChangeArrowheads="1"/>
          </p:cNvSpPr>
          <p:nvPr/>
        </p:nvSpPr>
        <p:spPr bwMode="auto">
          <a:xfrm>
            <a:off x="7479189" y="4131759"/>
            <a:ext cx="1588611" cy="21164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rIns="0" anchor="ctr"/>
          <a:lstStyle/>
          <a:p>
            <a:pPr algn="r"/>
            <a:endParaRPr lang="en-US"/>
          </a:p>
        </p:txBody>
      </p:sp>
      <p:sp>
        <p:nvSpPr>
          <p:cNvPr id="13" name="Rounded Rectangular Callout 12" title="Date/Time Stamp – always recorded in Eastern Time"/>
          <p:cNvSpPr/>
          <p:nvPr/>
        </p:nvSpPr>
        <p:spPr>
          <a:xfrm>
            <a:off x="9211516" y="3931087"/>
            <a:ext cx="2876128" cy="1413849"/>
          </a:xfrm>
          <a:prstGeom prst="wedgeRoundRectCallout">
            <a:avLst>
              <a:gd name="adj1" fmla="val -58122"/>
              <a:gd name="adj2" fmla="val -2650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Date/Time Stamp – always recorded in Eastern Time</a:t>
            </a:r>
          </a:p>
        </p:txBody>
      </p:sp>
    </p:spTree>
    <p:extLst>
      <p:ext uri="{BB962C8B-B14F-4D97-AF65-F5344CB8AC3E}">
        <p14:creationId xmlns:p14="http://schemas.microsoft.com/office/powerpoint/2010/main" val="33370906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title="application information screen showing application sent to Grants.gov mess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645435"/>
            <a:ext cx="7139244" cy="36791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 title="pop-up requesting AOR credential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03" y="1457856"/>
            <a:ext cx="4425400" cy="269627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ASSIST: Submit</a:t>
            </a: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4194836" y="1283931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cxnSp>
        <p:nvCxnSpPr>
          <p:cNvPr id="8" name="Straight Arrow Connector 7" title="&quot;&quot;"/>
          <p:cNvCxnSpPr>
            <a:stCxn id="9" idx="6"/>
          </p:cNvCxnSpPr>
          <p:nvPr/>
        </p:nvCxnSpPr>
        <p:spPr>
          <a:xfrm flipV="1">
            <a:off x="2541413" y="3429000"/>
            <a:ext cx="2382242" cy="49296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 title="&quot;&quot;"/>
          <p:cNvSpPr/>
          <p:nvPr/>
        </p:nvSpPr>
        <p:spPr>
          <a:xfrm>
            <a:off x="1474613" y="3330419"/>
            <a:ext cx="1066800" cy="295753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145038" y="1302605"/>
            <a:ext cx="5315475" cy="1131510"/>
          </a:xfrm>
          <a:prstGeom prst="wedgeRoundRectCallout">
            <a:avLst>
              <a:gd name="adj1" fmla="val -49587"/>
              <a:gd name="adj2" fmla="val 23352"/>
              <a:gd name="adj3" fmla="val 16667"/>
            </a:avLst>
          </a:prstGeom>
          <a:solidFill>
            <a:srgbClr val="FFCC66"/>
          </a:solidFill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Applications are submitted from ASSIST to Grants.gov.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304800" y="4249649"/>
            <a:ext cx="4435244" cy="1084351"/>
          </a:xfrm>
          <a:prstGeom prst="wedgeRoundRectCallout">
            <a:avLst>
              <a:gd name="adj1" fmla="val 2784"/>
              <a:gd name="adj2" fmla="val -109620"/>
              <a:gd name="adj3" fmla="val 16667"/>
            </a:avLst>
          </a:prstGeom>
          <a:solidFill>
            <a:srgbClr val="FFCC66"/>
          </a:solidFill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Enter your Grants.gov AOR credentials and click </a:t>
            </a:r>
            <a:r>
              <a:rPr lang="en-US" sz="2400" b="1" dirty="0">
                <a:solidFill>
                  <a:srgbClr val="002060"/>
                </a:solidFill>
              </a:rPr>
              <a:t>Enter.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Oval 11" title="&quot;&quot;"/>
          <p:cNvSpPr/>
          <p:nvPr/>
        </p:nvSpPr>
        <p:spPr>
          <a:xfrm>
            <a:off x="4495800" y="3330419"/>
            <a:ext cx="7483290" cy="490949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502400" y="4517104"/>
            <a:ext cx="3952858" cy="1111761"/>
          </a:xfrm>
          <a:prstGeom prst="wedgeRoundRectCallout">
            <a:avLst>
              <a:gd name="adj1" fmla="val -26108"/>
              <a:gd name="adj2" fmla="val -91378"/>
              <a:gd name="adj3" fmla="val 16667"/>
            </a:avLst>
          </a:prstGeom>
          <a:solidFill>
            <a:srgbClr val="FFCC66"/>
          </a:solidFill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Message will appear indicating the application was sent to Grants.gov.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grpSp>
        <p:nvGrpSpPr>
          <p:cNvPr id="15" name="Group 14" title="&quot;&quot;"/>
          <p:cNvGrpSpPr/>
          <p:nvPr/>
        </p:nvGrpSpPr>
        <p:grpSpPr>
          <a:xfrm>
            <a:off x="402167" y="228601"/>
            <a:ext cx="1016000" cy="1016000"/>
            <a:chOff x="399478" y="217250"/>
            <a:chExt cx="1016000" cy="1016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99478" y="217250"/>
              <a:ext cx="1016000" cy="1016000"/>
              <a:chOff x="8619527" y="416519"/>
              <a:chExt cx="1016000" cy="1016000"/>
            </a:xfrm>
          </p:grpSpPr>
          <p:sp>
            <p:nvSpPr>
              <p:cNvPr id="18" name="Oval 17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Oval 18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7" name="Picture 16" title="&quot;&quot;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390" y="524993"/>
              <a:ext cx="486680" cy="486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879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On-time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Deadline = 5 pm local time of submitting organization on the due date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All registrations and SAM renewal must be completed before the deadline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Application must be free of all federal system-identified errors (Grants.gov &amp; eRA)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NIH’s late policy does not allow corrections after the deadline</a:t>
            </a:r>
          </a:p>
          <a:p>
            <a:pPr lvl="1">
              <a:spcAft>
                <a:spcPts val="600"/>
              </a:spcAft>
            </a:pPr>
            <a:r>
              <a:rPr lang="en-US" sz="2400" b="1" dirty="0">
                <a:solidFill>
                  <a:srgbClr val="C00000"/>
                </a:solidFill>
              </a:rPr>
              <a:t>Submit early! </a:t>
            </a:r>
            <a:r>
              <a:rPr lang="en-US" sz="2400" dirty="0"/>
              <a:t>Allow time to correct any unexpected errors or submission issues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510177"/>
            <a:ext cx="2362200" cy="2362200"/>
          </a:xfrm>
          <a:prstGeom prst="rect">
            <a:avLst/>
          </a:prstGeom>
        </p:spPr>
      </p:pic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4510177"/>
            <a:ext cx="1919288" cy="2362200"/>
          </a:xfrm>
          <a:prstGeom prst="rect">
            <a:avLst/>
          </a:prstGeom>
        </p:spPr>
      </p:pic>
      <p:grpSp>
        <p:nvGrpSpPr>
          <p:cNvPr id="8" name="Group 7" title="&quot;&quot;"/>
          <p:cNvGrpSpPr/>
          <p:nvPr/>
        </p:nvGrpSpPr>
        <p:grpSpPr>
          <a:xfrm>
            <a:off x="402167" y="228601"/>
            <a:ext cx="1016000" cy="1016000"/>
            <a:chOff x="399478" y="217250"/>
            <a:chExt cx="1016000" cy="1016000"/>
          </a:xfrm>
        </p:grpSpPr>
        <p:grpSp>
          <p:nvGrpSpPr>
            <p:cNvPr id="9" name="Group 8"/>
            <p:cNvGrpSpPr/>
            <p:nvPr/>
          </p:nvGrpSpPr>
          <p:grpSpPr>
            <a:xfrm>
              <a:off x="399478" y="217250"/>
              <a:ext cx="1016000" cy="1016000"/>
              <a:chOff x="8619527" y="416519"/>
              <a:chExt cx="1016000" cy="1016000"/>
            </a:xfrm>
          </p:grpSpPr>
          <p:sp>
            <p:nvSpPr>
              <p:cNvPr id="11" name="Oval 10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Oval 11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0" name="Picture 9" title="&quot;&quot;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390" y="524993"/>
              <a:ext cx="486680" cy="486680"/>
            </a:xfrm>
            <a:prstGeom prst="rect">
              <a:avLst/>
            </a:prstGeom>
          </p:spPr>
        </p:pic>
      </p:grpSp>
      <p:pic>
        <p:nvPicPr>
          <p:cNvPr id="13" name="Picture 12" title="tip">
            <a:extLst>
              <a:ext uri="{FF2B5EF4-FFF2-40B4-BE49-F238E27FC236}">
                <a16:creationId xmlns:a16="http://schemas.microsoft.com/office/drawing/2014/main" id="{823EA460-F882-423E-8461-80C2087ED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57600"/>
            <a:ext cx="1150605" cy="12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806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4000" dirty="0"/>
              <a:t>The appropriate measurement for “</a:t>
            </a:r>
            <a:r>
              <a:rPr lang="en-US" sz="4000" b="1" dirty="0">
                <a:solidFill>
                  <a:srgbClr val="FF0000"/>
                </a:solidFill>
              </a:rPr>
              <a:t>early</a:t>
            </a:r>
            <a:r>
              <a:rPr lang="en-US" sz="4000" dirty="0"/>
              <a:t>” in the context of application submission is…</a:t>
            </a:r>
          </a:p>
          <a:p>
            <a:pPr marL="514350" indent="-514350">
              <a:spcBef>
                <a:spcPts val="1800"/>
              </a:spcBef>
              <a:buFont typeface="+mj-lt"/>
              <a:buAutoNum type="alphaLcParenR"/>
            </a:pPr>
            <a:r>
              <a:rPr lang="en-US" sz="4000" dirty="0"/>
              <a:t>Minutes</a:t>
            </a:r>
          </a:p>
          <a:p>
            <a:pPr marL="514350" indent="-514350">
              <a:spcBef>
                <a:spcPts val="1800"/>
              </a:spcBef>
              <a:buFont typeface="+mj-lt"/>
              <a:buAutoNum type="alphaLcParenR"/>
            </a:pPr>
            <a:r>
              <a:rPr lang="en-US" sz="4000" dirty="0"/>
              <a:t>Hours</a:t>
            </a:r>
          </a:p>
          <a:p>
            <a:pPr marL="514350" indent="-514350">
              <a:spcBef>
                <a:spcPts val="1800"/>
              </a:spcBef>
              <a:buFont typeface="+mj-lt"/>
              <a:buAutoNum type="alphaLcParenR"/>
            </a:pPr>
            <a:r>
              <a:rPr lang="en-US" sz="4000" dirty="0"/>
              <a:t>Days</a:t>
            </a:r>
          </a:p>
        </p:txBody>
      </p:sp>
      <p:pic>
        <p:nvPicPr>
          <p:cNvPr id="10" name="Picture 9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853" y="3926114"/>
            <a:ext cx="2063750" cy="2540000"/>
          </a:xfrm>
          <a:prstGeom prst="rect">
            <a:avLst/>
          </a:prstGeom>
        </p:spPr>
      </p:pic>
      <p:pic>
        <p:nvPicPr>
          <p:cNvPr id="12" name="Picture 11" title="picture of clock crossed out and calendar cirl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701" y="3276600"/>
            <a:ext cx="2664183" cy="31762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67884" y="3853691"/>
            <a:ext cx="3190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ticulate Extrabold" panose="02000503050000020004" pitchFamily="2" charset="0"/>
              </a:rPr>
              <a:t>Measure early on a calendar not a clock.</a:t>
            </a:r>
          </a:p>
        </p:txBody>
      </p:sp>
      <p:grpSp>
        <p:nvGrpSpPr>
          <p:cNvPr id="8" name="Group 7" title="&quot;&quot;"/>
          <p:cNvGrpSpPr/>
          <p:nvPr/>
        </p:nvGrpSpPr>
        <p:grpSpPr>
          <a:xfrm>
            <a:off x="402167" y="228601"/>
            <a:ext cx="1016000" cy="1016000"/>
            <a:chOff x="399478" y="217250"/>
            <a:chExt cx="1016000" cy="1016000"/>
          </a:xfrm>
        </p:grpSpPr>
        <p:grpSp>
          <p:nvGrpSpPr>
            <p:cNvPr id="9" name="Group 8"/>
            <p:cNvGrpSpPr/>
            <p:nvPr/>
          </p:nvGrpSpPr>
          <p:grpSpPr>
            <a:xfrm>
              <a:off x="399478" y="217250"/>
              <a:ext cx="1016000" cy="1016000"/>
              <a:chOff x="8619527" y="416519"/>
              <a:chExt cx="1016000" cy="1016000"/>
            </a:xfrm>
          </p:grpSpPr>
          <p:sp>
            <p:nvSpPr>
              <p:cNvPr id="14" name="Oval 13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Oval 14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1" name="Picture 10" title="&quot;&quot;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390" y="524993"/>
              <a:ext cx="486680" cy="486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249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8: Track Your Application</a:t>
            </a:r>
          </a:p>
        </p:txBody>
      </p:sp>
      <p:grpSp>
        <p:nvGrpSpPr>
          <p:cNvPr id="13" name="Group 12" title="&quot;"/>
          <p:cNvGrpSpPr/>
          <p:nvPr/>
        </p:nvGrpSpPr>
        <p:grpSpPr>
          <a:xfrm>
            <a:off x="402167" y="224803"/>
            <a:ext cx="1016000" cy="1016000"/>
            <a:chOff x="402167" y="241237"/>
            <a:chExt cx="1016000" cy="1016000"/>
          </a:xfrm>
        </p:grpSpPr>
        <p:grpSp>
          <p:nvGrpSpPr>
            <p:cNvPr id="7" name="Group 6"/>
            <p:cNvGrpSpPr/>
            <p:nvPr/>
          </p:nvGrpSpPr>
          <p:grpSpPr>
            <a:xfrm>
              <a:off x="402167" y="241237"/>
              <a:ext cx="1016000" cy="1016000"/>
              <a:chOff x="8619527" y="416519"/>
              <a:chExt cx="1016000" cy="1016000"/>
            </a:xfrm>
          </p:grpSpPr>
          <p:sp>
            <p:nvSpPr>
              <p:cNvPr id="10" name="Oval 9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Oval 10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8" name="Picture 7" title="&quot;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96" y="522466"/>
              <a:ext cx="496728" cy="496728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eRA Commons Status is an integral part of your submission</a:t>
            </a:r>
          </a:p>
          <a:p>
            <a:pPr lvl="1"/>
            <a:r>
              <a:rPr lang="en-US" dirty="0"/>
              <a:t>Applications that pass Grants.gov validations are picked up by eRA Commons and checked against many application guide and opportunity instructions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Authorized users can check eRA Commons Status for processing results </a:t>
            </a:r>
          </a:p>
          <a:p>
            <a:pPr lvl="1"/>
            <a:r>
              <a:rPr lang="en-US" dirty="0"/>
              <a:t>Signing Officials (SOs)</a:t>
            </a:r>
          </a:p>
          <a:p>
            <a:pPr lvl="1"/>
            <a:r>
              <a:rPr lang="en-US" dirty="0"/>
              <a:t>Administrative Officials (AOs)</a:t>
            </a:r>
          </a:p>
          <a:p>
            <a:pPr lvl="1"/>
            <a:r>
              <a:rPr lang="en-US" dirty="0"/>
              <a:t>Principal Investigators (PIs)</a:t>
            </a:r>
          </a:p>
          <a:p>
            <a:pPr lvl="1"/>
            <a:r>
              <a:rPr lang="en-US" dirty="0"/>
              <a:t>Delegated Assistants (ASSTs)</a:t>
            </a:r>
            <a:br>
              <a:rPr lang="en-US" dirty="0"/>
            </a:br>
            <a:endParaRPr lang="en-US" dirty="0"/>
          </a:p>
          <a:p>
            <a:r>
              <a:rPr lang="en-US" dirty="0"/>
              <a:t>E-mail notifications sent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7" name="Picture 16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715130"/>
            <a:ext cx="1524000" cy="954024"/>
          </a:xfrm>
          <a:prstGeom prst="rect">
            <a:avLst/>
          </a:prstGeom>
        </p:spPr>
      </p:pic>
      <p:pic>
        <p:nvPicPr>
          <p:cNvPr id="12" name="Picture 11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240979"/>
            <a:ext cx="1524000" cy="954024"/>
          </a:xfrm>
          <a:prstGeom prst="rect">
            <a:avLst/>
          </a:prstGeom>
        </p:spPr>
      </p:pic>
      <p:pic>
        <p:nvPicPr>
          <p:cNvPr id="14" name="Picture 13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751576"/>
            <a:ext cx="1524000" cy="954024"/>
          </a:xfrm>
          <a:prstGeom prst="rect">
            <a:avLst/>
          </a:prstGeom>
        </p:spPr>
      </p:pic>
      <p:pic>
        <p:nvPicPr>
          <p:cNvPr id="15" name="Picture 14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229744"/>
            <a:ext cx="1524000" cy="95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67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Prepare to Apply box at the top of the How to Apply page includes links to: Systems and Roles, Register, Understand FOAs, Types of Applications, Submission Options and Obtain Software">
            <a:extLst>
              <a:ext uri="{FF2B5EF4-FFF2-40B4-BE49-F238E27FC236}">
                <a16:creationId xmlns:a16="http://schemas.microsoft.com/office/drawing/2014/main" id="{E6C02995-237A-4398-96E3-92D672D98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3200400"/>
            <a:ext cx="11715750" cy="28536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1"/>
            <a:ext cx="11353800" cy="1307642"/>
          </a:xfrm>
        </p:spPr>
        <p:txBody>
          <a:bodyPr>
            <a:normAutofit fontScale="90000"/>
          </a:bodyPr>
          <a:lstStyle/>
          <a:p>
            <a:r>
              <a:rPr lang="en-US" dirty="0"/>
              <a:t>Before Jumping Into the Application Process, </a:t>
            </a:r>
            <a:br>
              <a:rPr lang="en-US" dirty="0"/>
            </a:br>
            <a:r>
              <a:rPr lang="en-US" dirty="0"/>
              <a:t>Let’s Cover Some Basics</a:t>
            </a:r>
          </a:p>
        </p:txBody>
      </p:sp>
      <p:sp>
        <p:nvSpPr>
          <p:cNvPr id="9" name="Rectangle 8" title="&quot;&quot;"/>
          <p:cNvSpPr/>
          <p:nvPr/>
        </p:nvSpPr>
        <p:spPr>
          <a:xfrm>
            <a:off x="233362" y="4191000"/>
            <a:ext cx="2814637" cy="19050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ight Arrow 6" title="&quot;&quot;">
            <a:extLst>
              <a:ext uri="{FF2B5EF4-FFF2-40B4-BE49-F238E27FC236}">
                <a16:creationId xmlns:a16="http://schemas.microsoft.com/office/drawing/2014/main" id="{CD9C0FBF-FDA0-4432-A521-D7DAB450845B}"/>
              </a:ext>
            </a:extLst>
          </p:cNvPr>
          <p:cNvSpPr/>
          <p:nvPr/>
        </p:nvSpPr>
        <p:spPr>
          <a:xfrm rot="8190704">
            <a:off x="2123611" y="3995633"/>
            <a:ext cx="1052456" cy="39073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2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759" y="228601"/>
            <a:ext cx="10685608" cy="758825"/>
          </a:xfrm>
        </p:spPr>
        <p:txBody>
          <a:bodyPr/>
          <a:lstStyle/>
          <a:p>
            <a:r>
              <a:rPr lang="en-US" dirty="0"/>
              <a:t>Email is Unreliable – Proactively Track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Many email notifications are sent throughout the process</a:t>
            </a:r>
            <a:br>
              <a:rPr lang="en-US" dirty="0"/>
            </a:br>
            <a:endParaRPr lang="en-US" sz="200" dirty="0"/>
          </a:p>
          <a:p>
            <a:pPr lvl="1">
              <a:spcAft>
                <a:spcPts val="1200"/>
              </a:spcAft>
            </a:pPr>
            <a:r>
              <a:rPr lang="en-US" dirty="0"/>
              <a:t>DO NOT depend solely on email notifications 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It is YOUR responsibility to proactively check your application status in eRA Commons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Grants.gov notifications go to email address associated with the submitting AOR’s Grants.gov account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eRA notifications go to the three email addresses on the SF424 (R&amp;R)</a:t>
            </a:r>
            <a:br>
              <a:rPr lang="en-US" dirty="0"/>
            </a:br>
            <a:r>
              <a:rPr lang="en-US" dirty="0"/>
              <a:t>form submitted with the application (contact, PD/PI, AOR)</a:t>
            </a: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4876800"/>
            <a:ext cx="2672974" cy="18911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D6F7A5-FB27-400B-AFD0-93F1CECB3611}"/>
              </a:ext>
            </a:extLst>
          </p:cNvPr>
          <p:cNvSpPr/>
          <p:nvPr/>
        </p:nvSpPr>
        <p:spPr>
          <a:xfrm>
            <a:off x="273843" y="6353175"/>
            <a:ext cx="117657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3" tooltip="Grants.gov and NIH email notifications"/>
              </a:rPr>
              <a:t>https://grants.nih.gov/grants/how-to-apply-application-guide/submission-process/submit-track-view/email_notifications.htm</a:t>
            </a:r>
            <a:r>
              <a:rPr lang="en-US" sz="1600" dirty="0"/>
              <a:t> </a:t>
            </a:r>
          </a:p>
        </p:txBody>
      </p:sp>
      <p:grpSp>
        <p:nvGrpSpPr>
          <p:cNvPr id="13" name="Group 12" title="&quot;"/>
          <p:cNvGrpSpPr/>
          <p:nvPr/>
        </p:nvGrpSpPr>
        <p:grpSpPr>
          <a:xfrm>
            <a:off x="402167" y="224803"/>
            <a:ext cx="1016000" cy="1016000"/>
            <a:chOff x="402167" y="241237"/>
            <a:chExt cx="1016000" cy="1016000"/>
          </a:xfrm>
        </p:grpSpPr>
        <p:grpSp>
          <p:nvGrpSpPr>
            <p:cNvPr id="14" name="Group 13"/>
            <p:cNvGrpSpPr/>
            <p:nvPr/>
          </p:nvGrpSpPr>
          <p:grpSpPr>
            <a:xfrm>
              <a:off x="402167" y="241237"/>
              <a:ext cx="1016000" cy="1016000"/>
              <a:chOff x="8619527" y="416519"/>
              <a:chExt cx="1016000" cy="1016000"/>
            </a:xfrm>
          </p:grpSpPr>
          <p:sp>
            <p:nvSpPr>
              <p:cNvPr id="16" name="Oval 15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Oval 16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5" name="Picture 14" title="&quot;&quot;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96" y="522466"/>
              <a:ext cx="496728" cy="496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8498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Checks (Validations)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3200" dirty="0"/>
              <a:t>We </a:t>
            </a:r>
            <a:r>
              <a:rPr lang="en-US" sz="3200" i="1" dirty="0"/>
              <a:t>really</a:t>
            </a:r>
            <a:r>
              <a:rPr lang="en-US" sz="3200" dirty="0"/>
              <a:t> care about the details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Multiple levels of application checks for completeness</a:t>
            </a:r>
          </a:p>
          <a:p>
            <a:pPr lvl="1"/>
            <a:r>
              <a:rPr lang="en-US" sz="2800" dirty="0"/>
              <a:t>Grants.gov</a:t>
            </a:r>
          </a:p>
          <a:p>
            <a:pPr lvl="1"/>
            <a:r>
              <a:rPr lang="en-US" sz="2800" dirty="0"/>
              <a:t>eRA systems</a:t>
            </a:r>
          </a:p>
          <a:p>
            <a:pPr lvl="1"/>
            <a:r>
              <a:rPr lang="en-US" sz="2800" dirty="0"/>
              <a:t>Agency staff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79905" y="6396336"/>
            <a:ext cx="87356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 tooltip="check your application page"/>
              </a:rPr>
              <a:t>https://grants.nih.gov/grants/how-to-apply-application-guide/submission-process/check-your-application.htm</a:t>
            </a:r>
            <a:r>
              <a:rPr lang="en-US" sz="1400" dirty="0"/>
              <a:t> </a:t>
            </a:r>
          </a:p>
        </p:txBody>
      </p:sp>
      <p:grpSp>
        <p:nvGrpSpPr>
          <p:cNvPr id="16" name="Group 15" title="&quot;&quot;"/>
          <p:cNvGrpSpPr/>
          <p:nvPr/>
        </p:nvGrpSpPr>
        <p:grpSpPr>
          <a:xfrm>
            <a:off x="3823716" y="3389598"/>
            <a:ext cx="4495800" cy="3248216"/>
            <a:chOff x="3733800" y="3354965"/>
            <a:chExt cx="4495800" cy="3248216"/>
          </a:xfrm>
        </p:grpSpPr>
        <p:pic>
          <p:nvPicPr>
            <p:cNvPr id="9" name="Picture 8" title="&quot;&quot;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3354965"/>
              <a:ext cx="4495800" cy="3248216"/>
            </a:xfrm>
            <a:prstGeom prst="rect">
              <a:avLst/>
            </a:prstGeom>
          </p:spPr>
        </p:pic>
        <p:pic>
          <p:nvPicPr>
            <p:cNvPr id="10" name="Picture 9" title="&quot;&quot;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83891">
              <a:off x="3988041" y="3656227"/>
              <a:ext cx="933450" cy="313640"/>
            </a:xfrm>
            <a:prstGeom prst="rect">
              <a:avLst/>
            </a:prstGeom>
          </p:spPr>
        </p:pic>
        <p:pic>
          <p:nvPicPr>
            <p:cNvPr id="11" name="Picture 2" descr="Logo of and Link to Electronic Research Administration eRA Common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865" y="3515539"/>
              <a:ext cx="1108429" cy="182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title="NIH logo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2673">
              <a:off x="6628755" y="3748092"/>
              <a:ext cx="950980" cy="14683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20277272">
              <a:off x="4117419" y="3988845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Check!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44074" y="3762875"/>
              <a:ext cx="888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Aharoni" panose="02010803020104030203" pitchFamily="2" charset="-79"/>
                  <a:ea typeface="Batang" panose="02030600000101010101" pitchFamily="18" charset="-127"/>
                  <a:cs typeface="Aharoni" panose="02010803020104030203" pitchFamily="2" charset="-79"/>
                </a:rPr>
                <a:t>Check!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302861">
              <a:off x="6669501" y="3947541"/>
              <a:ext cx="7954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Articulate Narrow" panose="02000506040000020004" pitchFamily="2" charset="0"/>
                </a:rPr>
                <a:t>Check!</a:t>
              </a:r>
            </a:p>
          </p:txBody>
        </p:sp>
      </p:grpSp>
      <p:grpSp>
        <p:nvGrpSpPr>
          <p:cNvPr id="17" name="Group 16" title="&quot;"/>
          <p:cNvGrpSpPr/>
          <p:nvPr/>
        </p:nvGrpSpPr>
        <p:grpSpPr>
          <a:xfrm>
            <a:off x="402167" y="224803"/>
            <a:ext cx="1016000" cy="1016000"/>
            <a:chOff x="402167" y="241237"/>
            <a:chExt cx="1016000" cy="1016000"/>
          </a:xfrm>
        </p:grpSpPr>
        <p:grpSp>
          <p:nvGrpSpPr>
            <p:cNvPr id="18" name="Group 17"/>
            <p:cNvGrpSpPr/>
            <p:nvPr/>
          </p:nvGrpSpPr>
          <p:grpSpPr>
            <a:xfrm>
              <a:off x="402167" y="241237"/>
              <a:ext cx="1016000" cy="1016000"/>
              <a:chOff x="8619527" y="416519"/>
              <a:chExt cx="1016000" cy="1016000"/>
            </a:xfrm>
          </p:grpSpPr>
          <p:sp>
            <p:nvSpPr>
              <p:cNvPr id="20" name="Oval 19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Oval 20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9" name="Picture 18" title="&quot;&quot;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96" y="522466"/>
              <a:ext cx="496728" cy="496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05865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Validations</a:t>
            </a:r>
          </a:p>
        </p:txBody>
      </p:sp>
      <p:sp>
        <p:nvSpPr>
          <p:cNvPr id="6" name="Rectangle 5" title="table of Grants.gov, eRA and Agency sample validations"/>
          <p:cNvSpPr/>
          <p:nvPr/>
        </p:nvSpPr>
        <p:spPr>
          <a:xfrm>
            <a:off x="203200" y="1304925"/>
            <a:ext cx="11777133" cy="813313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02337" y="1447800"/>
            <a:ext cx="3691128" cy="67043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Grants.gov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28600" y="2133600"/>
            <a:ext cx="3864864" cy="3931920"/>
          </a:xfrm>
        </p:spPr>
        <p:txBody>
          <a:bodyPr/>
          <a:lstStyle/>
          <a:p>
            <a:r>
              <a:rPr lang="en-US" sz="2000" dirty="0"/>
              <a:t>Active System for Award Management (SAM) registration</a:t>
            </a:r>
          </a:p>
          <a:p>
            <a:r>
              <a:rPr lang="en-US" sz="2000" dirty="0"/>
              <a:t>Submitter has AOR role for DUNS on application</a:t>
            </a:r>
          </a:p>
          <a:p>
            <a:r>
              <a:rPr lang="en-US" sz="2000" dirty="0"/>
              <a:t>Submission made to active opportunity and application package</a:t>
            </a:r>
          </a:p>
          <a:p>
            <a:r>
              <a:rPr lang="en-US" sz="2000" dirty="0"/>
              <a:t>Virus check</a:t>
            </a:r>
          </a:p>
          <a:p>
            <a:r>
              <a:rPr lang="en-US" sz="2000" dirty="0"/>
              <a:t>Filenames include only appropriate characters</a:t>
            </a:r>
          </a:p>
          <a:p>
            <a:endParaRPr lang="en-US" dirty="0"/>
          </a:p>
        </p:txBody>
      </p:sp>
      <p:pic>
        <p:nvPicPr>
          <p:cNvPr id="14" name="Picture 13" title="&quot;&quot;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133192"/>
            <a:ext cx="1629355" cy="547464"/>
          </a:xfrm>
          <a:prstGeom prst="rect">
            <a:avLst/>
          </a:prstGeom>
        </p:spPr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4157472" y="1447800"/>
            <a:ext cx="3691128" cy="67043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eRA Systems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3983736" y="2140688"/>
            <a:ext cx="4114800" cy="441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Fields required by agency, but not required federal-wide</a:t>
            </a:r>
          </a:p>
          <a:p>
            <a:pPr lvl="1"/>
            <a:r>
              <a:rPr lang="en-US" sz="1800" dirty="0"/>
              <a:t>R&amp;R </a:t>
            </a:r>
            <a:r>
              <a:rPr lang="en-US" sz="1800" dirty="0" err="1"/>
              <a:t>Sr</a:t>
            </a:r>
            <a:r>
              <a:rPr lang="en-US" sz="1800" dirty="0"/>
              <a:t>/Key form</a:t>
            </a:r>
          </a:p>
          <a:p>
            <a:pPr lvl="2"/>
            <a:r>
              <a:rPr lang="en-US" sz="1600" dirty="0"/>
              <a:t>Credential for PD/PIs</a:t>
            </a:r>
          </a:p>
          <a:p>
            <a:pPr lvl="2"/>
            <a:r>
              <a:rPr lang="en-US" sz="1600" dirty="0"/>
              <a:t>Organization name for all </a:t>
            </a:r>
            <a:r>
              <a:rPr lang="en-US" sz="1600" dirty="0" err="1"/>
              <a:t>sr</a:t>
            </a:r>
            <a:r>
              <a:rPr lang="en-US" sz="1600" dirty="0"/>
              <a:t>/key</a:t>
            </a:r>
          </a:p>
          <a:p>
            <a:pPr lvl="2"/>
            <a:r>
              <a:rPr lang="en-US" sz="1600" dirty="0" err="1"/>
              <a:t>Biosketch</a:t>
            </a:r>
            <a:r>
              <a:rPr lang="en-US" sz="1600" dirty="0"/>
              <a:t> for all </a:t>
            </a:r>
            <a:r>
              <a:rPr lang="en-US" sz="1600" dirty="0" err="1"/>
              <a:t>sr</a:t>
            </a:r>
            <a:r>
              <a:rPr lang="en-US" sz="1600" dirty="0"/>
              <a:t>/key </a:t>
            </a:r>
          </a:p>
          <a:p>
            <a:pPr lvl="1"/>
            <a:r>
              <a:rPr lang="en-US" sz="1800" dirty="0"/>
              <a:t>Performance Site form</a:t>
            </a:r>
          </a:p>
          <a:p>
            <a:pPr lvl="2"/>
            <a:r>
              <a:rPr lang="en-US" sz="1600" dirty="0"/>
              <a:t>DUNS for primary site</a:t>
            </a:r>
          </a:p>
          <a:p>
            <a:r>
              <a:rPr lang="en-US" sz="2000" dirty="0"/>
              <a:t>Attachments in PDF format</a:t>
            </a:r>
          </a:p>
          <a:p>
            <a:r>
              <a:rPr lang="en-US" sz="2000" dirty="0"/>
              <a:t>Filenames 50 characters or less </a:t>
            </a:r>
          </a:p>
          <a:p>
            <a:r>
              <a:rPr lang="en-US" sz="2000" dirty="0"/>
              <a:t>Adherence to page limits in our </a:t>
            </a:r>
            <a:r>
              <a:rPr lang="en-US" sz="2000" dirty="0">
                <a:hlinkClick r:id="rId3"/>
              </a:rPr>
              <a:t>Table of Page Limits</a:t>
            </a:r>
            <a:r>
              <a:rPr lang="en-US" sz="2000" dirty="0"/>
              <a:t> </a:t>
            </a:r>
          </a:p>
          <a:p>
            <a:r>
              <a:rPr lang="en-US" sz="2000" dirty="0"/>
              <a:t>Required attachments included</a:t>
            </a:r>
          </a:p>
          <a:p>
            <a:endParaRPr lang="en-US" dirty="0"/>
          </a:p>
        </p:txBody>
      </p:sp>
      <p:pic>
        <p:nvPicPr>
          <p:cNvPr id="16" name="Picture 2" descr="Logo of and Link to Electronic Research Administration eRA Common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804" y="6334607"/>
            <a:ext cx="2716532" cy="44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"/>
          <p:cNvSpPr txBox="1">
            <a:spLocks/>
          </p:cNvSpPr>
          <p:nvPr/>
        </p:nvSpPr>
        <p:spPr>
          <a:xfrm>
            <a:off x="7848600" y="1447800"/>
            <a:ext cx="3691128" cy="67043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Agency Staff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8098536" y="2133599"/>
            <a:ext cx="3864864" cy="419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Fit with NIH/Institute mission</a:t>
            </a:r>
          </a:p>
          <a:p>
            <a:r>
              <a:rPr lang="en-US" sz="2000" dirty="0"/>
              <a:t>Eligibility</a:t>
            </a:r>
          </a:p>
          <a:p>
            <a:r>
              <a:rPr lang="en-US" sz="2000" dirty="0"/>
              <a:t>“Overstuffing” </a:t>
            </a:r>
          </a:p>
          <a:p>
            <a:r>
              <a:rPr lang="en-US" sz="2000" dirty="0"/>
              <a:t>On-time submission</a:t>
            </a:r>
          </a:p>
          <a:p>
            <a:r>
              <a:rPr lang="en-US" sz="2000" dirty="0"/>
              <a:t>Adherence to funding opportunity announcement or Guide notice instructions </a:t>
            </a:r>
          </a:p>
          <a:p>
            <a:r>
              <a:rPr lang="en-US" sz="2000" dirty="0"/>
              <a:t>Font and margin guidelines</a:t>
            </a:r>
          </a:p>
          <a:p>
            <a:r>
              <a:rPr lang="en-US" sz="2000" dirty="0"/>
              <a:t>Simultaneous review of essentially same application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endParaRPr lang="en-US" dirty="0"/>
          </a:p>
        </p:txBody>
      </p:sp>
      <p:pic>
        <p:nvPicPr>
          <p:cNvPr id="17" name="Picture 16" title="NIH 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05" y="6354026"/>
            <a:ext cx="2362495" cy="364771"/>
          </a:xfrm>
          <a:prstGeom prst="rect">
            <a:avLst/>
          </a:prstGeom>
        </p:spPr>
      </p:pic>
      <p:sp>
        <p:nvSpPr>
          <p:cNvPr id="13" name="Straight Connector 12" title="&quot;&quot;"/>
          <p:cNvSpPr>
            <a:spLocks noChangeShapeType="1"/>
          </p:cNvSpPr>
          <p:nvPr/>
        </p:nvSpPr>
        <p:spPr bwMode="auto">
          <a:xfrm flipV="1">
            <a:off x="3886200" y="1304925"/>
            <a:ext cx="0" cy="5095874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Straight Connector 14" title="&quot;&quot;"/>
          <p:cNvSpPr>
            <a:spLocks noChangeShapeType="1"/>
          </p:cNvSpPr>
          <p:nvPr/>
        </p:nvSpPr>
        <p:spPr bwMode="auto">
          <a:xfrm flipV="1">
            <a:off x="8001000" y="1304925"/>
            <a:ext cx="0" cy="5095874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Oval 6" title="&quot;&quot;"/>
          <p:cNvSpPr/>
          <p:nvPr/>
        </p:nvSpPr>
        <p:spPr>
          <a:xfrm>
            <a:off x="5664200" y="990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5757503" y="1090356"/>
            <a:ext cx="609600" cy="441325"/>
          </a:xfr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19" name="Oval 18" title="&quot;&quot;"/>
          <p:cNvSpPr/>
          <p:nvPr/>
        </p:nvSpPr>
        <p:spPr>
          <a:xfrm>
            <a:off x="5791199" y="1130301"/>
            <a:ext cx="565147" cy="393699"/>
          </a:xfrm>
          <a:prstGeom prst="ellipse">
            <a:avLst/>
          </a:prstGeom>
          <a:noFill/>
          <a:ln w="15875">
            <a:solidFill>
              <a:srgbClr val="6699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 title="&quot;"/>
          <p:cNvGrpSpPr/>
          <p:nvPr/>
        </p:nvGrpSpPr>
        <p:grpSpPr>
          <a:xfrm>
            <a:off x="402167" y="224803"/>
            <a:ext cx="1016000" cy="1016000"/>
            <a:chOff x="402167" y="241237"/>
            <a:chExt cx="1016000" cy="1016000"/>
          </a:xfrm>
        </p:grpSpPr>
        <p:grpSp>
          <p:nvGrpSpPr>
            <p:cNvPr id="20" name="Group 19"/>
            <p:cNvGrpSpPr/>
            <p:nvPr/>
          </p:nvGrpSpPr>
          <p:grpSpPr>
            <a:xfrm>
              <a:off x="402167" y="241237"/>
              <a:ext cx="1016000" cy="1016000"/>
              <a:chOff x="8619527" y="416519"/>
              <a:chExt cx="1016000" cy="1016000"/>
            </a:xfrm>
          </p:grpSpPr>
          <p:sp>
            <p:nvSpPr>
              <p:cNvPr id="22" name="Oval 21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" name="Oval 22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21" name="Picture 20" title="&quot;&quot;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96" y="522466"/>
              <a:ext cx="496728" cy="496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97262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63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228601"/>
            <a:ext cx="8689975" cy="758825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 Assembled &amp; Posted in eRA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Once an error-free application is received by NIH, the eRA system will:</a:t>
            </a:r>
          </a:p>
          <a:p>
            <a:pPr lvl="1"/>
            <a:r>
              <a:rPr lang="en-US" dirty="0"/>
              <a:t>Assemble the grant application image</a:t>
            </a:r>
          </a:p>
          <a:p>
            <a:pPr lvl="1"/>
            <a:r>
              <a:rPr lang="en-US" dirty="0"/>
              <a:t>Insert headers (PI name) and footers (page numbers) on all pages</a:t>
            </a:r>
          </a:p>
          <a:p>
            <a:pPr lvl="1"/>
            <a:r>
              <a:rPr lang="en-US" dirty="0"/>
              <a:t>Generate Table of Contents and bookmark important sections</a:t>
            </a:r>
          </a:p>
          <a:p>
            <a:pPr lvl="1"/>
            <a:r>
              <a:rPr lang="en-US" dirty="0"/>
              <a:t>Post the assembled application image in the PD/PI’s eRA Commons account</a:t>
            </a:r>
          </a:p>
          <a:p>
            <a:pPr lvl="1"/>
            <a:r>
              <a:rPr lang="en-US" dirty="0"/>
              <a:t>Send notifications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title="snapshot of first page of sample application 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3962399"/>
            <a:ext cx="3863175" cy="2667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oup 6" title="&quot;"/>
          <p:cNvGrpSpPr/>
          <p:nvPr/>
        </p:nvGrpSpPr>
        <p:grpSpPr>
          <a:xfrm>
            <a:off x="402167" y="224803"/>
            <a:ext cx="1016000" cy="1016000"/>
            <a:chOff x="402167" y="241237"/>
            <a:chExt cx="1016000" cy="1016000"/>
          </a:xfrm>
        </p:grpSpPr>
        <p:grpSp>
          <p:nvGrpSpPr>
            <p:cNvPr id="8" name="Group 7"/>
            <p:cNvGrpSpPr/>
            <p:nvPr/>
          </p:nvGrpSpPr>
          <p:grpSpPr>
            <a:xfrm>
              <a:off x="402167" y="241237"/>
              <a:ext cx="1016000" cy="1016000"/>
              <a:chOff x="8619527" y="416519"/>
              <a:chExt cx="1016000" cy="1016000"/>
            </a:xfrm>
          </p:grpSpPr>
          <p:sp>
            <p:nvSpPr>
              <p:cNvPr id="10" name="Oval 9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Oval 10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9" name="Picture 8" title="&quot;&quot;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96" y="522466"/>
              <a:ext cx="496728" cy="496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60395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64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Application Image (e-Application)</a:t>
            </a:r>
          </a:p>
        </p:txBody>
      </p:sp>
      <p:pic>
        <p:nvPicPr>
          <p:cNvPr id="6" name="Picture 5" title="snapshot of first page of sample application 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00200"/>
            <a:ext cx="6608233" cy="45620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926813" y="1674106"/>
            <a:ext cx="496328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336699"/>
                </a:solidFill>
                <a:latin typeface="+mn-lt"/>
              </a:rPr>
              <a:t>The e-Application in eRA Commons is the same document seen by NIH staff and reviewers. </a:t>
            </a:r>
          </a:p>
          <a:p>
            <a:endParaRPr lang="en-US" sz="2800" dirty="0">
              <a:solidFill>
                <a:srgbClr val="336699"/>
              </a:solidFill>
              <a:latin typeface="+mn-lt"/>
            </a:endParaRPr>
          </a:p>
          <a:p>
            <a:r>
              <a:rPr lang="en-US" sz="2800" dirty="0">
                <a:solidFill>
                  <a:srgbClr val="336699"/>
                </a:solidFill>
                <a:latin typeface="+mn-lt"/>
              </a:rPr>
              <a:t>e-Application does NOT include: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6699"/>
                </a:solidFill>
                <a:latin typeface="+mn-lt"/>
              </a:rPr>
              <a:t>Cover Letter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6699"/>
                </a:solidFill>
                <a:latin typeface="+mn-lt"/>
              </a:rPr>
              <a:t>Appendices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6699"/>
                </a:solidFill>
                <a:latin typeface="+mn-lt"/>
              </a:rPr>
              <a:t>Assignment Request form</a:t>
            </a:r>
          </a:p>
        </p:txBody>
      </p:sp>
      <p:pic>
        <p:nvPicPr>
          <p:cNvPr id="8" name="Picture 7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900554"/>
            <a:ext cx="2357246" cy="2357246"/>
          </a:xfrm>
          <a:prstGeom prst="rect">
            <a:avLst/>
          </a:prstGeom>
        </p:spPr>
      </p:pic>
      <p:pic>
        <p:nvPicPr>
          <p:cNvPr id="5" name="Picture 4" title="&quot;&quot;">
            <a:hlinkClick r:id="rId4" tooltip="If you can't view it, we can't review it - video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4966" y="228601"/>
            <a:ext cx="1395128" cy="981240"/>
          </a:xfrm>
          <a:prstGeom prst="rect">
            <a:avLst/>
          </a:prstGeom>
        </p:spPr>
      </p:pic>
      <p:grpSp>
        <p:nvGrpSpPr>
          <p:cNvPr id="10" name="Group 9" title="&quot;"/>
          <p:cNvGrpSpPr/>
          <p:nvPr/>
        </p:nvGrpSpPr>
        <p:grpSpPr>
          <a:xfrm>
            <a:off x="402167" y="224803"/>
            <a:ext cx="1016000" cy="1016000"/>
            <a:chOff x="402167" y="241237"/>
            <a:chExt cx="1016000" cy="1016000"/>
          </a:xfrm>
        </p:grpSpPr>
        <p:grpSp>
          <p:nvGrpSpPr>
            <p:cNvPr id="11" name="Group 10"/>
            <p:cNvGrpSpPr/>
            <p:nvPr/>
          </p:nvGrpSpPr>
          <p:grpSpPr>
            <a:xfrm>
              <a:off x="402167" y="241237"/>
              <a:ext cx="1016000" cy="1016000"/>
              <a:chOff x="8619527" y="416519"/>
              <a:chExt cx="1016000" cy="1016000"/>
            </a:xfrm>
          </p:grpSpPr>
          <p:sp>
            <p:nvSpPr>
              <p:cNvPr id="13" name="Oval 12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Oval 13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2" name="Picture 11" title="&quot;&quot;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96" y="522466"/>
              <a:ext cx="496728" cy="49672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DFE9AA-A162-4506-BD4F-F903A4BB57E1}"/>
              </a:ext>
            </a:extLst>
          </p:cNvPr>
          <p:cNvSpPr txBox="1"/>
          <p:nvPr/>
        </p:nvSpPr>
        <p:spPr>
          <a:xfrm>
            <a:off x="1447800" y="6324600"/>
            <a:ext cx="9692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If you can’t view it, we can’t review it.   If we can’t review it, we certainly can’t fund it.</a:t>
            </a:r>
          </a:p>
        </p:txBody>
      </p:sp>
    </p:spTree>
    <p:extLst>
      <p:ext uri="{BB962C8B-B14F-4D97-AF65-F5344CB8AC3E}">
        <p14:creationId xmlns:p14="http://schemas.microsoft.com/office/powerpoint/2010/main" val="24857838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65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Viewing Window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873752"/>
          </a:xfrm>
        </p:spPr>
        <p:txBody>
          <a:bodyPr/>
          <a:lstStyle/>
          <a:p>
            <a:r>
              <a:rPr lang="en-US" dirty="0"/>
              <a:t>Applicants have </a:t>
            </a:r>
            <a:r>
              <a:rPr lang="en-US" dirty="0">
                <a:solidFill>
                  <a:srgbClr val="A50021"/>
                </a:solidFill>
              </a:rPr>
              <a:t>two (2) business days</a:t>
            </a:r>
            <a:r>
              <a:rPr lang="en-US" dirty="0"/>
              <a:t> to view the assembled application image before the application automatically moves forward for further processing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spcBef>
                <a:spcPct val="40000"/>
              </a:spcBef>
            </a:pPr>
            <a:r>
              <a:rPr lang="en-US" dirty="0"/>
              <a:t>SO can Reject application within viewing window to prevent it </a:t>
            </a:r>
            <a:br>
              <a:rPr lang="en-US" dirty="0"/>
            </a:br>
            <a:r>
              <a:rPr lang="en-US" dirty="0"/>
              <a:t>from moving forward to NIH staff </a:t>
            </a:r>
          </a:p>
          <a:p>
            <a:pPr lvl="1">
              <a:spcBef>
                <a:spcPct val="40000"/>
              </a:spcBef>
            </a:pPr>
            <a:r>
              <a:rPr lang="en-US" dirty="0"/>
              <a:t>Can submit a Changed/Corrected application </a:t>
            </a:r>
            <a:r>
              <a:rPr lang="en-US" b="1" dirty="0">
                <a:solidFill>
                  <a:srgbClr val="C00000"/>
                </a:solidFill>
              </a:rPr>
              <a:t>before</a:t>
            </a:r>
            <a:r>
              <a:rPr lang="en-US" dirty="0">
                <a:solidFill>
                  <a:srgbClr val="C00000"/>
                </a:solidFill>
              </a:rPr>
              <a:t> the submission deadline </a:t>
            </a:r>
          </a:p>
          <a:p>
            <a:pPr lvl="1">
              <a:spcBef>
                <a:spcPct val="40000"/>
              </a:spcBef>
            </a:pPr>
            <a:r>
              <a:rPr lang="en-US" dirty="0"/>
              <a:t>We cannot resurrect a rejected application</a:t>
            </a:r>
          </a:p>
          <a:p>
            <a:pPr marL="274638" lvl="1" indent="0">
              <a:spcBef>
                <a:spcPct val="40000"/>
              </a:spcBef>
              <a:buNone/>
            </a:pPr>
            <a:endParaRPr lang="en-US" u="sng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Table 5" title="tracking actions in ASSIST and Workspace">
            <a:extLst>
              <a:ext uri="{FF2B5EF4-FFF2-40B4-BE49-F238E27FC236}">
                <a16:creationId xmlns:a16="http://schemas.microsoft.com/office/drawing/2014/main" id="{EDF16B7B-04C2-4719-9107-7E33502433E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3400" y="3063240"/>
          <a:ext cx="109728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916993608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val="36564593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ASSIST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Workspace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951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sz="2400" b="1" dirty="0"/>
                        <a:t>View Submission Status Details </a:t>
                      </a:r>
                      <a:r>
                        <a:rPr lang="en-US" sz="2400" dirty="0"/>
                        <a:t>link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1200"/>
                        </a:spcAft>
                      </a:pPr>
                      <a:r>
                        <a:rPr lang="en-US" sz="2400" dirty="0"/>
                        <a:t>Must login to eRA Commons directly and access the application’s detailed status screen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5014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962400" y="6400800"/>
            <a:ext cx="3826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 tooltip="eRA Commons"/>
              </a:rPr>
              <a:t>https://public.era.nih.gov/commons</a:t>
            </a:r>
            <a:r>
              <a:rPr lang="en-US" dirty="0"/>
              <a:t> </a:t>
            </a:r>
          </a:p>
        </p:txBody>
      </p:sp>
      <p:grpSp>
        <p:nvGrpSpPr>
          <p:cNvPr id="7" name="Group 6" title="&quot;"/>
          <p:cNvGrpSpPr/>
          <p:nvPr/>
        </p:nvGrpSpPr>
        <p:grpSpPr>
          <a:xfrm>
            <a:off x="402167" y="224803"/>
            <a:ext cx="1016000" cy="1016000"/>
            <a:chOff x="402167" y="241237"/>
            <a:chExt cx="1016000" cy="1016000"/>
          </a:xfrm>
        </p:grpSpPr>
        <p:grpSp>
          <p:nvGrpSpPr>
            <p:cNvPr id="8" name="Group 7"/>
            <p:cNvGrpSpPr/>
            <p:nvPr/>
          </p:nvGrpSpPr>
          <p:grpSpPr>
            <a:xfrm>
              <a:off x="402167" y="241237"/>
              <a:ext cx="1016000" cy="1016000"/>
              <a:chOff x="8619527" y="416519"/>
              <a:chExt cx="1016000" cy="1016000"/>
            </a:xfrm>
          </p:grpSpPr>
          <p:sp>
            <p:nvSpPr>
              <p:cNvPr id="10" name="Oval 9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Oval 10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9" name="Picture 8" title="&quot;&quot;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96" y="522466"/>
              <a:ext cx="496728" cy="496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81553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66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 Complete!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800" dirty="0"/>
              <a:t>If you don’t reject within the two business day viewing window, the application automatically moves forward for further NIH processing </a:t>
            </a:r>
            <a:br>
              <a:rPr lang="en-US" sz="2800" dirty="0"/>
            </a:br>
            <a:endParaRPr lang="en-US" sz="1050" dirty="0"/>
          </a:p>
          <a:p>
            <a:r>
              <a:rPr lang="en-US" sz="2800" dirty="0"/>
              <a:t>Any subsequent application changes are subject to </a:t>
            </a:r>
          </a:p>
          <a:p>
            <a:pPr lvl="1"/>
            <a:r>
              <a:rPr lang="en-US" sz="2400" dirty="0"/>
              <a:t>Late Applications (</a:t>
            </a:r>
            <a:r>
              <a:rPr lang="en-US" sz="2400" dirty="0">
                <a:hlinkClick r:id="rId2"/>
              </a:rPr>
              <a:t>NOT-OD-15-039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Post-Submission Application Materials Policy (</a:t>
            </a:r>
            <a:r>
              <a:rPr lang="en-US" sz="2400" dirty="0">
                <a:hlinkClick r:id="rId3"/>
              </a:rPr>
              <a:t>NOT-OD-19-083</a:t>
            </a:r>
            <a:r>
              <a:rPr lang="en-US" sz="2400" dirty="0"/>
              <a:t>)</a:t>
            </a:r>
          </a:p>
          <a:p>
            <a:endParaRPr lang="en-US" dirty="0"/>
          </a:p>
        </p:txBody>
      </p:sp>
      <p:grpSp>
        <p:nvGrpSpPr>
          <p:cNvPr id="7" name="Group 6" title="&quot;"/>
          <p:cNvGrpSpPr/>
          <p:nvPr/>
        </p:nvGrpSpPr>
        <p:grpSpPr>
          <a:xfrm>
            <a:off x="402167" y="224803"/>
            <a:ext cx="1016000" cy="1016000"/>
            <a:chOff x="402167" y="241237"/>
            <a:chExt cx="1016000" cy="1016000"/>
          </a:xfrm>
        </p:grpSpPr>
        <p:grpSp>
          <p:nvGrpSpPr>
            <p:cNvPr id="8" name="Group 7"/>
            <p:cNvGrpSpPr/>
            <p:nvPr/>
          </p:nvGrpSpPr>
          <p:grpSpPr>
            <a:xfrm>
              <a:off x="402167" y="241237"/>
              <a:ext cx="1016000" cy="1016000"/>
              <a:chOff x="8619527" y="416519"/>
              <a:chExt cx="1016000" cy="1016000"/>
            </a:xfrm>
          </p:grpSpPr>
          <p:sp>
            <p:nvSpPr>
              <p:cNvPr id="10" name="Oval 9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Oval 10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9" name="Picture 8" title="&quot;&quot;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96" y="522466"/>
              <a:ext cx="496728" cy="496728"/>
            </a:xfrm>
            <a:prstGeom prst="rect">
              <a:avLst/>
            </a:prstGeom>
          </p:spPr>
        </p:pic>
      </p:grp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505" y="3980410"/>
            <a:ext cx="3453389" cy="237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65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67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143000"/>
          </a:xfrm>
        </p:spPr>
        <p:txBody>
          <a:bodyPr>
            <a:normAutofit/>
          </a:bodyPr>
          <a:lstStyle/>
          <a:p>
            <a:r>
              <a:rPr lang="en-US" sz="4800" dirty="0"/>
              <a:t>What’s new or happening soon?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A754C7-77C8-4FC2-871C-57A94D554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619376"/>
            <a:ext cx="762000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519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E8BCC-3294-46F5-AB53-BBC4B774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Proposing Use of Human Fetal Tissue (HFT)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61108-2707-4D24-AD5B-4062F844A6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873752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000" dirty="0"/>
              <a:t>NIH Guide Notices: </a:t>
            </a:r>
            <a:r>
              <a:rPr lang="en-US" sz="2000" dirty="0">
                <a:hlinkClick r:id="rId2"/>
              </a:rPr>
              <a:t>NOT-OD-19-128</a:t>
            </a:r>
            <a:r>
              <a:rPr lang="en-US" sz="2000" dirty="0"/>
              <a:t>, </a:t>
            </a:r>
            <a:r>
              <a:rPr lang="en-US" sz="2000" dirty="0">
                <a:hlinkClick r:id="rId3" tooltip="Clarifying Competing Application Instructions and Notice of Publication of Frequently Asked Questions (FAQs) Regarding Proposed Human Fetal Tissue Research"/>
              </a:rPr>
              <a:t>NOT-OD-19-137</a:t>
            </a:r>
            <a:r>
              <a:rPr lang="en-US" sz="2000" dirty="0"/>
              <a:t> 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Due dates on/after September 25, 2019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Applications proposing the use of human fetal tissue (HFT) from elective abortions must include</a:t>
            </a:r>
          </a:p>
          <a:p>
            <a:pPr lvl="2">
              <a:spcAft>
                <a:spcPts val="0"/>
              </a:spcAft>
            </a:pPr>
            <a:r>
              <a:rPr lang="en-US" dirty="0"/>
              <a:t>Justification of the use of HFT</a:t>
            </a:r>
          </a:p>
          <a:p>
            <a:pPr lvl="2">
              <a:spcAft>
                <a:spcPts val="0"/>
              </a:spcAft>
            </a:pPr>
            <a:r>
              <a:rPr lang="en-US" dirty="0"/>
              <a:t>Details regarding procurement and costs (using R&amp;R Budget form)</a:t>
            </a:r>
          </a:p>
          <a:p>
            <a:pPr lvl="2">
              <a:spcAft>
                <a:spcPts val="1200"/>
              </a:spcAft>
            </a:pPr>
            <a:r>
              <a:rPr lang="en-US" dirty="0"/>
              <a:t>Information about how the applicant will use HFT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New section added to the Cover Page Supplement Form (Forms-F)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Applications that do not address all required information will be withdrawn without review</a:t>
            </a:r>
          </a:p>
          <a:p>
            <a:pPr lvl="1">
              <a:spcAft>
                <a:spcPts val="1200"/>
              </a:spcAft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41D75-9A07-426B-8028-96CA718C07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991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08D11-F688-4A84-998B-17D208F0F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ORCID </a:t>
            </a:r>
            <a:r>
              <a:rPr lang="en-US" dirty="0" err="1"/>
              <a:t>iDs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66517-46DB-41AA-BDB1-01094292298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3200" dirty="0"/>
              <a:t>ORCID </a:t>
            </a:r>
            <a:r>
              <a:rPr lang="en-US" sz="3200" dirty="0" err="1"/>
              <a:t>iDs</a:t>
            </a:r>
            <a:r>
              <a:rPr lang="en-US" sz="3200" dirty="0"/>
              <a:t> are free, unique identifiers </a:t>
            </a:r>
          </a:p>
          <a:p>
            <a:pPr lvl="1"/>
            <a:r>
              <a:rPr lang="en-US" sz="2800" dirty="0"/>
              <a:t>Connect researchers and their contributions to science over time and across changes of name, location, and institutional affiliation</a:t>
            </a:r>
          </a:p>
          <a:p>
            <a:endParaRPr lang="en-US" sz="3200" dirty="0"/>
          </a:p>
          <a:p>
            <a:r>
              <a:rPr lang="en-US" sz="3200" dirty="0"/>
              <a:t>NIH Guide Notice: </a:t>
            </a:r>
            <a:r>
              <a:rPr lang="en-US" sz="3200" dirty="0">
                <a:hlinkClick r:id="rId2"/>
              </a:rPr>
              <a:t>NOT-OD-19-109</a:t>
            </a:r>
            <a:endParaRPr lang="en-US" sz="3200" dirty="0"/>
          </a:p>
          <a:p>
            <a:pPr lvl="1"/>
            <a:r>
              <a:rPr lang="en-US" sz="2800" dirty="0"/>
              <a:t>Due dates on/after January 25, 2020</a:t>
            </a:r>
          </a:p>
          <a:p>
            <a:pPr lvl="1"/>
            <a:r>
              <a:rPr lang="en-US" sz="2800" dirty="0"/>
              <a:t>PD/PIs on Fellowship and Career Development applications must have ORCID </a:t>
            </a:r>
            <a:r>
              <a:rPr lang="en-US" sz="2800" dirty="0" err="1"/>
              <a:t>iDs</a:t>
            </a:r>
            <a:r>
              <a:rPr lang="en-US" sz="2800" dirty="0"/>
              <a:t> linked to their eRA Commons Personal Profiles at time of application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84D1C-E500-431D-96CE-D4A14A941B7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832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 Key Systems &amp; Roles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Grants.gov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E-Business Point of Contact (</a:t>
            </a:r>
            <a:r>
              <a:rPr lang="en-US" dirty="0" err="1"/>
              <a:t>EBiz</a:t>
            </a:r>
            <a:r>
              <a:rPr lang="en-US" dirty="0"/>
              <a:t> POC)</a:t>
            </a:r>
          </a:p>
          <a:p>
            <a:r>
              <a:rPr lang="en-US" dirty="0"/>
              <a:t>Authorized Organization Representative (AOR)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/>
              <a:t>eRA Commons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Signing Official (SO)</a:t>
            </a:r>
          </a:p>
          <a:p>
            <a:r>
              <a:rPr lang="en-US" dirty="0"/>
              <a:t>Principal Investigator (PI)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title="&quot;&quot;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881253"/>
            <a:ext cx="2819400" cy="947319"/>
          </a:xfrm>
          <a:prstGeom prst="rect">
            <a:avLst/>
          </a:prstGeom>
        </p:spPr>
      </p:pic>
      <p:pic>
        <p:nvPicPr>
          <p:cNvPr id="9" name="Picture 2" descr="Logo of and Link to Electronic Research Administration eRA Commons" title="&quot;&quot;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34" y="4996077"/>
            <a:ext cx="4359566" cy="71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52600" y="6397713"/>
            <a:ext cx="87630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hlinkClick r:id="rId4" tooltip="systems and roles page"/>
              </a:rPr>
              <a:t>https://grants.nih.gov/grants/how-to-apply-application-guide/prepare-to-apply-and-register/key-systems-and-roles.htm</a:t>
            </a:r>
            <a:r>
              <a:rPr lang="en-US" sz="13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43939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9A6AC-E1E3-4B99-AB57-C5EAE72B9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Application Forms (FORMS-F)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6750A-E444-4499-A7E5-CAD1A16ABA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2336" y="1371600"/>
            <a:ext cx="11338560" cy="510235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200" dirty="0"/>
              <a:t>Update reflects latest versions of forms approved by the Office of Management and Budget (OMB)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Must use application packages with a Competition ID of “FORMS-F” for due dates on/after May 25, 2020</a:t>
            </a:r>
          </a:p>
          <a:p>
            <a:r>
              <a:rPr lang="en-US" sz="3200" dirty="0"/>
              <a:t>Resources</a:t>
            </a:r>
          </a:p>
          <a:p>
            <a:pPr lvl="1"/>
            <a:r>
              <a:rPr lang="en-US" sz="2800" dirty="0"/>
              <a:t>NIH Guide Notice</a:t>
            </a:r>
          </a:p>
          <a:p>
            <a:pPr lvl="1"/>
            <a:r>
              <a:rPr lang="en-US" sz="2800" dirty="0">
                <a:hlinkClick r:id="rId2" tooltip="Preview of Grant Application Form Changes - FORMS-F"/>
              </a:rPr>
              <a:t>Preview of Grant Application Form Changes (FORMS-F) </a:t>
            </a:r>
            <a:endParaRPr lang="en-US" sz="2800" dirty="0"/>
          </a:p>
          <a:p>
            <a:pPr lvl="1"/>
            <a:r>
              <a:rPr lang="en-US" sz="2800" dirty="0">
                <a:hlinkClick r:id="rId3" tooltip="Do I Have the Right Forms for my Application?"/>
              </a:rPr>
              <a:t>Do I Have the Right Forms for my Application?</a:t>
            </a:r>
            <a:endParaRPr lang="en-US" sz="2800" dirty="0"/>
          </a:p>
          <a:p>
            <a:pPr lvl="1"/>
            <a:r>
              <a:rPr lang="en-US" sz="2800" dirty="0">
                <a:hlinkClick r:id="rId4"/>
              </a:rPr>
              <a:t>FAQs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230CF-9543-4382-9C2C-8704B650D6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3951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81E7C-C54F-4719-A47E-E76492D1E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 Entity Identifier (UEI)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BAA46-F61C-44F4-A397-80DA747736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484864" cy="4572000"/>
          </a:xfrm>
        </p:spPr>
        <p:txBody>
          <a:bodyPr/>
          <a:lstStyle/>
          <a:p>
            <a:r>
              <a:rPr lang="en-US" sz="3200" dirty="0"/>
              <a:t>NIH Guide Notice – </a:t>
            </a:r>
            <a:r>
              <a:rPr lang="en-US" sz="3200" dirty="0">
                <a:hlinkClick r:id="rId2" tooltip="Notification of Upcoming Change in Federal-wide Unique Entity Identifier Requirements"/>
              </a:rPr>
              <a:t>NOT-OD-19-098</a:t>
            </a:r>
            <a:br>
              <a:rPr lang="en-US" sz="3200" dirty="0"/>
            </a:br>
            <a:endParaRPr lang="en-US" sz="1800" dirty="0"/>
          </a:p>
          <a:p>
            <a:r>
              <a:rPr lang="en-US" sz="3200" dirty="0"/>
              <a:t>Effort led by U.S. General Services Administration (GSA) to transition from DUNS to a SAM-issued identifier to uniquely identify entities doing business with the government</a:t>
            </a:r>
          </a:p>
          <a:p>
            <a:pPr lvl="1"/>
            <a:r>
              <a:rPr lang="fr-FR" sz="3200" dirty="0">
                <a:hlinkClick r:id="rId3"/>
              </a:rPr>
              <a:t>GSA Unique </a:t>
            </a:r>
            <a:r>
              <a:rPr lang="fr-FR" sz="3200" dirty="0" err="1">
                <a:hlinkClick r:id="rId3"/>
              </a:rPr>
              <a:t>Entity</a:t>
            </a:r>
            <a:r>
              <a:rPr lang="fr-FR" sz="3200" dirty="0">
                <a:hlinkClick r:id="rId3"/>
              </a:rPr>
              <a:t> Identifier Update </a:t>
            </a:r>
            <a:r>
              <a:rPr lang="en-US" sz="3200" dirty="0"/>
              <a:t>page</a:t>
            </a:r>
          </a:p>
          <a:p>
            <a:pPr marL="274638" lvl="1" indent="0">
              <a:buNone/>
            </a:pPr>
            <a:endParaRPr lang="en-US" sz="2000" dirty="0"/>
          </a:p>
          <a:p>
            <a:r>
              <a:rPr lang="en-US" sz="3200" dirty="0"/>
              <a:t>Future application form changes are likely, but are not planned as part of FORMS-F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014A6-8AFA-45F3-BDB5-55A042D551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1146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Help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 Desks</a:t>
            </a:r>
          </a:p>
          <a:p>
            <a:r>
              <a:rPr lang="en-US" dirty="0"/>
              <a:t>On-line resources &amp; Web sites</a:t>
            </a: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276600"/>
            <a:ext cx="3505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701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Desks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eRA Service Desk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28600" y="2286000"/>
            <a:ext cx="5562600" cy="3931920"/>
          </a:xfrm>
        </p:spPr>
        <p:txBody>
          <a:bodyPr/>
          <a:lstStyle/>
          <a:p>
            <a:r>
              <a:rPr lang="en-US" sz="2500" dirty="0"/>
              <a:t>Web: </a:t>
            </a:r>
            <a:r>
              <a:rPr lang="en-US" sz="2500" dirty="0">
                <a:hlinkClick r:id="rId2" tooltip="NIH support page"/>
              </a:rPr>
              <a:t>https://grants.nih.gov/support/</a:t>
            </a:r>
            <a:r>
              <a:rPr lang="en-US" sz="2500" dirty="0"/>
              <a:t> </a:t>
            </a:r>
          </a:p>
          <a:p>
            <a:r>
              <a:rPr lang="en-US" sz="2500" dirty="0"/>
              <a:t>Phone: 1-866-504-9552</a:t>
            </a:r>
          </a:p>
          <a:p>
            <a:r>
              <a:rPr lang="en-US" sz="2500" dirty="0"/>
              <a:t>Hours : Mon-Fri, 7a.m. to 8 p.m. ET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/>
              <a:t>Grants.gov Contact Center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096000" y="2286000"/>
            <a:ext cx="5867400" cy="3931920"/>
          </a:xfrm>
        </p:spPr>
        <p:txBody>
          <a:bodyPr/>
          <a:lstStyle/>
          <a:p>
            <a:r>
              <a:rPr lang="en-US" sz="2500" dirty="0"/>
              <a:t>Toll-free: 1-800-518-4726</a:t>
            </a:r>
          </a:p>
          <a:p>
            <a:r>
              <a:rPr lang="en-US" sz="2500" dirty="0"/>
              <a:t>Hours : 24x7  (Except Federal Holidays)</a:t>
            </a:r>
          </a:p>
          <a:p>
            <a:r>
              <a:rPr lang="en-US" sz="2500" dirty="0"/>
              <a:t>Email : </a:t>
            </a:r>
            <a:r>
              <a:rPr lang="en-US" sz="2500" dirty="0">
                <a:hlinkClick r:id="rId3" tooltip="Grants.gov support email"/>
              </a:rPr>
              <a:t>support@grants.gov</a:t>
            </a:r>
            <a:endParaRPr lang="en-US" sz="2500" dirty="0"/>
          </a:p>
          <a:p>
            <a:r>
              <a:rPr lang="en-US" sz="2500" dirty="0"/>
              <a:t>Resources: </a:t>
            </a:r>
            <a:r>
              <a:rPr lang="en-US" sz="2500" dirty="0">
                <a:hlinkClick r:id="rId4" tooltip="Grants.gov support resources"/>
              </a:rPr>
              <a:t>https://www.grants.gov/web/grants/support.html</a:t>
            </a:r>
            <a:r>
              <a:rPr lang="en-US" sz="25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9953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Resources &amp; Websites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949952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NIH Grants and Funding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  <a:hlinkClick r:id="rId2" tooltip="NIH Grants and Funding"/>
              </a:rPr>
              <a:t>https://grants.nih.gov/grants/oer.htm</a:t>
            </a: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How to Apply – Application Guide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  <a:hlinkClick r:id="rId3" tooltip="How to Apply – Application Guide"/>
              </a:rPr>
              <a:t>https://grants.nih.gov/grants/how-to-apply-application-guide.htm</a:t>
            </a: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Annotated form set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  <a:hlinkClick r:id="rId4" tooltip="Annotated form set"/>
              </a:rPr>
              <a:t>https://grants.nih.gov/grants/how-to-apply-application-guide/resources/annotated-form-sets.htm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Preparing Your Application Using ASSIST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  <a:hlinkClick r:id="rId5" tooltip="Preparing your application using ASSIST"/>
              </a:rPr>
              <a:t>https://grants.nih.gov/grants/how-to-apply-application-guide/prepare-to-apply-and-register/submission-options/assist.htm</a:t>
            </a: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Get Started on Your Workspace Application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  <a:hlinkClick r:id="rId6" tooltip="Get Started on Your Workspace Application"/>
              </a:rPr>
              <a:t>https://www.grants.gov/web/grants/applicants/workspace-overview.html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762000"/>
            <a:ext cx="4496593" cy="281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77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 Connected – Subscribe to </a:t>
            </a:r>
            <a:r>
              <a:rPr lang="en-US" dirty="0" err="1"/>
              <a:t>Listservs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413478" cy="4572000"/>
          </a:xfrm>
        </p:spPr>
        <p:txBody>
          <a:bodyPr/>
          <a:lstStyle/>
          <a:p>
            <a:r>
              <a:rPr lang="en-US" sz="2400" dirty="0"/>
              <a:t>Electronic Research Administration News</a:t>
            </a:r>
            <a:r>
              <a:rPr lang="en-US" sz="1900" dirty="0"/>
              <a:t> </a:t>
            </a:r>
            <a:r>
              <a:rPr lang="en-US" sz="2400" dirty="0"/>
              <a:t>(</a:t>
            </a:r>
            <a:r>
              <a:rPr lang="en-US" sz="2400" dirty="0">
                <a:hlinkClick r:id="rId2"/>
              </a:rPr>
              <a:t>eRA-Information-L</a:t>
            </a:r>
            <a:r>
              <a:rPr lang="en-US" sz="2400" dirty="0"/>
              <a:t>)</a:t>
            </a:r>
          </a:p>
          <a:p>
            <a:pPr lvl="1"/>
            <a:r>
              <a:rPr lang="en-US" dirty="0"/>
              <a:t>Used by NIH to notify the community of information related to eRA Commons, ASSIST &amp; eSubmission.</a:t>
            </a:r>
            <a:br>
              <a:rPr lang="en-US" dirty="0"/>
            </a:br>
            <a:endParaRPr lang="en-US" dirty="0"/>
          </a:p>
          <a:p>
            <a:r>
              <a:rPr lang="en-US" sz="2400" dirty="0"/>
              <a:t>NIH Guide to Grants and Contracts (</a:t>
            </a:r>
            <a:r>
              <a:rPr lang="en-US" sz="2400" dirty="0">
                <a:hlinkClick r:id="rId3"/>
              </a:rPr>
              <a:t>NIHTOC-L</a:t>
            </a:r>
            <a:r>
              <a:rPr lang="en-US" sz="2400" dirty="0"/>
              <a:t>)</a:t>
            </a:r>
          </a:p>
          <a:p>
            <a:pPr lvl="1"/>
            <a:r>
              <a:rPr lang="en-US" dirty="0"/>
              <a:t>Weekly email with a summary of all NIH Guide announcements published during the week, called the </a:t>
            </a:r>
            <a:r>
              <a:rPr lang="en-US" dirty="0">
                <a:hlinkClick r:id="rId4"/>
              </a:rPr>
              <a:t>Current Weekly Table of Contents (TOC)</a:t>
            </a:r>
            <a:r>
              <a:rPr lang="en-US" dirty="0"/>
              <a:t>. </a:t>
            </a:r>
            <a:br>
              <a:rPr lang="en-US" dirty="0"/>
            </a:br>
            <a:r>
              <a:rPr lang="en-US" dirty="0"/>
              <a:t>   </a:t>
            </a:r>
          </a:p>
          <a:p>
            <a:r>
              <a:rPr lang="en-US" sz="2400" dirty="0"/>
              <a:t>NIH Extramural Nexus (</a:t>
            </a:r>
            <a:r>
              <a:rPr lang="en-US" sz="2400" dirty="0">
                <a:hlinkClick r:id="rId5"/>
              </a:rPr>
              <a:t>EXTRAMURALNEXUS</a:t>
            </a:r>
            <a:r>
              <a:rPr lang="en-US" sz="2400" dirty="0"/>
              <a:t>)</a:t>
            </a:r>
          </a:p>
          <a:p>
            <a:pPr lvl="1"/>
            <a:r>
              <a:rPr lang="en-US" dirty="0"/>
              <a:t>Provides regular updates on NIH grants policies and activities that </a:t>
            </a:r>
            <a:br>
              <a:rPr lang="en-US" dirty="0"/>
            </a:br>
            <a:r>
              <a:rPr lang="en-US" dirty="0"/>
              <a:t>impact the entire grants community.  </a:t>
            </a:r>
          </a:p>
          <a:p>
            <a:endParaRPr lang="en-US" sz="2500" dirty="0"/>
          </a:p>
        </p:txBody>
      </p:sp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4281480"/>
            <a:ext cx="3581400" cy="2578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1754" y="6363962"/>
            <a:ext cx="740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7" tooltip="Listservs"/>
              </a:rPr>
              <a:t>https://grants.nih.gov/news/subscribe-and-follow/listservs_and_rss.htm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65161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5625" y="228600"/>
            <a:ext cx="8534400" cy="1524000"/>
          </a:xfrm>
        </p:spPr>
        <p:txBody>
          <a:bodyPr>
            <a:normAutofit/>
          </a:bodyPr>
          <a:lstStyle/>
          <a:p>
            <a:r>
              <a:rPr lang="en-US" sz="6600" dirty="0"/>
              <a:t>Questions?</a:t>
            </a: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1" y="2498221"/>
            <a:ext cx="30956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83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Registration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1000" y="1504181"/>
            <a:ext cx="11658600" cy="4724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C00000"/>
                </a:solidFill>
              </a:rPr>
              <a:t>DUNS</a:t>
            </a:r>
            <a:r>
              <a:rPr lang="en-US" sz="2400" dirty="0"/>
              <a:t> – provides unique organization identifier</a:t>
            </a:r>
          </a:p>
          <a:p>
            <a:pPr lvl="1">
              <a:spcAft>
                <a:spcPts val="600"/>
              </a:spcAft>
            </a:pPr>
            <a:r>
              <a:rPr lang="en-US" sz="1900" dirty="0">
                <a:hlinkClick r:id="rId2"/>
              </a:rPr>
              <a:t>NOT-OD-19-098</a:t>
            </a:r>
            <a:r>
              <a:rPr lang="en-US" sz="1900" dirty="0"/>
              <a:t> - </a:t>
            </a:r>
            <a:r>
              <a:rPr lang="en-US" sz="1900" i="1" dirty="0"/>
              <a:t>Notification</a:t>
            </a:r>
            <a:r>
              <a:rPr lang="en-US" sz="1900" dirty="0"/>
              <a:t> of Upcoming Change in Federal-wide Unique Entity Identifier Requirements</a:t>
            </a:r>
          </a:p>
          <a:p>
            <a:pPr lvl="1">
              <a:spcAft>
                <a:spcPts val="1200"/>
              </a:spcAft>
            </a:pPr>
            <a:r>
              <a:rPr lang="fr-FR" sz="1900" dirty="0">
                <a:hlinkClick r:id="rId3"/>
              </a:rPr>
              <a:t>GSA Unique </a:t>
            </a:r>
            <a:r>
              <a:rPr lang="fr-FR" sz="1900" dirty="0" err="1">
                <a:hlinkClick r:id="rId3"/>
              </a:rPr>
              <a:t>Entity</a:t>
            </a:r>
            <a:r>
              <a:rPr lang="fr-FR" sz="1900" dirty="0">
                <a:hlinkClick r:id="rId3"/>
              </a:rPr>
              <a:t> Identifier Update </a:t>
            </a:r>
            <a:r>
              <a:rPr lang="en-US" sz="1900" dirty="0"/>
              <a:t>page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C00000"/>
                </a:solidFill>
              </a:rPr>
              <a:t>SAM</a:t>
            </a:r>
            <a:r>
              <a:rPr lang="en-US" sz="2400" dirty="0"/>
              <a:t> (System for Award Management) – required to do business with government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 Requires annual renewal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C00000"/>
                </a:solidFill>
              </a:rPr>
              <a:t>Grants.gov</a:t>
            </a:r>
            <a:r>
              <a:rPr lang="en-US" sz="2400" dirty="0"/>
              <a:t> – required to submit grants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C00000"/>
                </a:solidFill>
              </a:rPr>
              <a:t>eRA Commons </a:t>
            </a:r>
            <a:r>
              <a:rPr lang="en-US" sz="2400" dirty="0"/>
              <a:t>– required to do business with NIH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C00000"/>
                </a:solidFill>
              </a:rPr>
              <a:t>SBA</a:t>
            </a:r>
            <a:r>
              <a:rPr lang="en-US" sz="2400" dirty="0"/>
              <a:t> (Small Business Administration) – required for small business applications </a:t>
            </a:r>
          </a:p>
          <a:p>
            <a:endParaRPr lang="en-US" dirty="0"/>
          </a:p>
        </p:txBody>
      </p:sp>
      <p:pic>
        <p:nvPicPr>
          <p:cNvPr id="6" name="Picture 5" descr="Registration in DUNS, SAM, Grants.gov, eRA Commons and SBA are required." title="Registation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232065"/>
            <a:ext cx="1752600" cy="12608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0" y="6400800"/>
            <a:ext cx="10896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5" tooltip="registration page"/>
              </a:rPr>
              <a:t>https://grants.nih.gov/grants/how-to-apply-application-guide/prepare-to-apply-and-register/registration/org-representative-registration.htm</a:t>
            </a:r>
            <a:r>
              <a:rPr lang="en-US" sz="1400" dirty="0"/>
              <a:t> </a:t>
            </a:r>
          </a:p>
        </p:txBody>
      </p:sp>
      <p:pic>
        <p:nvPicPr>
          <p:cNvPr id="12" name="Picture 11" title="&quot;&quo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8" y="3898465"/>
            <a:ext cx="533400" cy="533400"/>
          </a:xfrm>
          <a:prstGeom prst="rect">
            <a:avLst/>
          </a:prstGeom>
        </p:spPr>
      </p:pic>
      <p:pic>
        <p:nvPicPr>
          <p:cNvPr id="8" name="Picture 7" title="&quot;&quo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5740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75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title="ASSIST Application Information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970" y="1066800"/>
            <a:ext cx="5722379" cy="53179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title="ASSIST initiate scre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32" y="1066800"/>
            <a:ext cx="5723952" cy="53179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11551549" y="6380713"/>
            <a:ext cx="609600" cy="441325"/>
          </a:xfr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Visibility of SAM Registration Status in ASSIST</a:t>
            </a:r>
          </a:p>
        </p:txBody>
      </p:sp>
      <p:sp>
        <p:nvSpPr>
          <p:cNvPr id="17" name="Rounded Rectangular Callout 16" title="Initiate screen"/>
          <p:cNvSpPr/>
          <p:nvPr/>
        </p:nvSpPr>
        <p:spPr>
          <a:xfrm>
            <a:off x="1342109" y="1387946"/>
            <a:ext cx="3200400" cy="392459"/>
          </a:xfrm>
          <a:prstGeom prst="wedgeRoundRectCallout">
            <a:avLst>
              <a:gd name="adj1" fmla="val -50227"/>
              <a:gd name="adj2" fmla="val 2527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Initiate Screen</a:t>
            </a:r>
          </a:p>
        </p:txBody>
      </p:sp>
      <p:sp>
        <p:nvSpPr>
          <p:cNvPr id="18" name="Rounded Rectangular Callout 17" title="Application Information Screen"/>
          <p:cNvSpPr/>
          <p:nvPr/>
        </p:nvSpPr>
        <p:spPr>
          <a:xfrm>
            <a:off x="6934200" y="1317725"/>
            <a:ext cx="4507053" cy="392459"/>
          </a:xfrm>
          <a:prstGeom prst="wedgeRoundRectCallout">
            <a:avLst>
              <a:gd name="adj1" fmla="val -50227"/>
              <a:gd name="adj2" fmla="val 2527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Application Information Screen</a:t>
            </a:r>
          </a:p>
        </p:txBody>
      </p:sp>
      <p:sp>
        <p:nvSpPr>
          <p:cNvPr id="11" name="Oval 10" title="&quot;&quot;"/>
          <p:cNvSpPr/>
          <p:nvPr/>
        </p:nvSpPr>
        <p:spPr>
          <a:xfrm>
            <a:off x="556558" y="5494207"/>
            <a:ext cx="3786842" cy="826741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 title="&quot;&quot;"/>
          <p:cNvSpPr/>
          <p:nvPr/>
        </p:nvSpPr>
        <p:spPr>
          <a:xfrm>
            <a:off x="6408965" y="5658482"/>
            <a:ext cx="3276600" cy="826741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 title="&quot;&quot;"/>
          <p:cNvCxnSpPr>
            <a:stCxn id="11" idx="7"/>
          </p:cNvCxnSpPr>
          <p:nvPr/>
        </p:nvCxnSpPr>
        <p:spPr>
          <a:xfrm flipV="1">
            <a:off x="3788830" y="5123389"/>
            <a:ext cx="219886" cy="491891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 title="&quot;&quot;"/>
          <p:cNvCxnSpPr/>
          <p:nvPr/>
        </p:nvCxnSpPr>
        <p:spPr>
          <a:xfrm flipH="1" flipV="1">
            <a:off x="7043816" y="5188346"/>
            <a:ext cx="394343" cy="489438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5-Point Star 14" title="&quot;&quot;"/>
          <p:cNvSpPr/>
          <p:nvPr/>
        </p:nvSpPr>
        <p:spPr>
          <a:xfrm>
            <a:off x="1219200" y="439609"/>
            <a:ext cx="457200" cy="45720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title="&quot;&quot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145" y="2400763"/>
            <a:ext cx="5182049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cessDiagr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698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00000"/>
              </a:schemeClr>
            </a:gs>
            <a:gs pos="45000">
              <a:schemeClr val="phClr">
                <a:tint val="93000"/>
                <a:satMod val="20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ithout arrow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13932BB50E0F40A2A420C0FA0699AE" ma:contentTypeVersion="0" ma:contentTypeDescription="Create a new document." ma:contentTypeScope="" ma:versionID="1ba8b3d26b8bb2e7d5ab090592e7f65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2F279A0-1B72-4A0F-A7CA-0934D0E5A7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469D3A-7851-4BA7-8B5C-CD29CD8AAB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57DAA70-C3F4-4123-B315-B54B2E6FBDE6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ProcessDiagram</Template>
  <TotalTime>0</TotalTime>
  <Words>3648</Words>
  <Application>Microsoft Office PowerPoint</Application>
  <PresentationFormat>Widescreen</PresentationFormat>
  <Paragraphs>639</Paragraphs>
  <Slides>76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88" baseType="lpstr">
      <vt:lpstr>Aharoni</vt:lpstr>
      <vt:lpstr>Arial</vt:lpstr>
      <vt:lpstr>Arial Narrow</vt:lpstr>
      <vt:lpstr>Articulate Extrabold</vt:lpstr>
      <vt:lpstr>Articulate Narrow</vt:lpstr>
      <vt:lpstr>Calibri</vt:lpstr>
      <vt:lpstr>Georgia</vt:lpstr>
      <vt:lpstr>Helvetica</vt:lpstr>
      <vt:lpstr>Wingdings</vt:lpstr>
      <vt:lpstr>Wingdings 2</vt:lpstr>
      <vt:lpstr>ProcessDiagram</vt:lpstr>
      <vt:lpstr>2_without arrows</vt:lpstr>
      <vt:lpstr>NIH eRA Workshop: Grant Application Preparation &amp; Submission </vt:lpstr>
      <vt:lpstr>Your Workshop Team</vt:lpstr>
      <vt:lpstr>Today’s Topics</vt:lpstr>
      <vt:lpstr>NIH Grants &amp; Funding</vt:lpstr>
      <vt:lpstr>How to Apply – Application Guide</vt:lpstr>
      <vt:lpstr>Before Jumping Into the Application Process,  Let’s Cover Some Basics</vt:lpstr>
      <vt:lpstr>Understand Key Systems &amp; Roles</vt:lpstr>
      <vt:lpstr>Organization Registration</vt:lpstr>
      <vt:lpstr>Visibility of SAM Registration Status in ASSIST</vt:lpstr>
      <vt:lpstr>Visibility of SAM Registration Status in eRA Commons</vt:lpstr>
      <vt:lpstr>Individual eRA Commons Registrations</vt:lpstr>
      <vt:lpstr>Account - Tips</vt:lpstr>
      <vt:lpstr>Understanding Funding Opportunities</vt:lpstr>
      <vt:lpstr>Increased Use of Notices of Special Interest</vt:lpstr>
      <vt:lpstr>Types of FOAs</vt:lpstr>
      <vt:lpstr>Clinical Trial Specific FOAs</vt:lpstr>
      <vt:lpstr>Special Consideration for Programs Focused on Early Career Stages</vt:lpstr>
      <vt:lpstr>Identify Type of Application</vt:lpstr>
      <vt:lpstr>Why is knowing the type of application important?</vt:lpstr>
      <vt:lpstr>Now let’s look at an actual FOA…</vt:lpstr>
      <vt:lpstr>Submission Options Supported by NIH</vt:lpstr>
      <vt:lpstr>Comparison of Submission Options</vt:lpstr>
      <vt:lpstr>System-to-System (S2S) Solution</vt:lpstr>
      <vt:lpstr>Your Application will be…</vt:lpstr>
      <vt:lpstr>How Do I Get to the Forms?</vt:lpstr>
      <vt:lpstr>Access Application Forms via ASSIST</vt:lpstr>
      <vt:lpstr>ASSIST screen layout</vt:lpstr>
      <vt:lpstr>Access Application Forms via Workspace</vt:lpstr>
      <vt:lpstr>Sample Workspace Screen</vt:lpstr>
      <vt:lpstr>Submission Policies</vt:lpstr>
      <vt:lpstr>Submission Policies Page</vt:lpstr>
      <vt:lpstr>Now Let’s Talk About the Application Process</vt:lpstr>
      <vt:lpstr>Step 1: Find an Opportunity of Interest</vt:lpstr>
      <vt:lpstr>Check for fit before you submit!</vt:lpstr>
      <vt:lpstr>Step 2: Plan for Your Submission</vt:lpstr>
      <vt:lpstr>Step 3: Initiate Application</vt:lpstr>
      <vt:lpstr>Initiate Application – ASSIST Example</vt:lpstr>
      <vt:lpstr>ASSIST Welcome Screen</vt:lpstr>
      <vt:lpstr> ASSIST Initiate Screen</vt:lpstr>
      <vt:lpstr>Initiate – Pre-population</vt:lpstr>
      <vt:lpstr>ASSIST application initiation complete</vt:lpstr>
      <vt:lpstr>Step 4: Build Your Team</vt:lpstr>
      <vt:lpstr>Step 5: Enter Data</vt:lpstr>
      <vt:lpstr>Application Attachments</vt:lpstr>
      <vt:lpstr>Follow Specified Page Limits</vt:lpstr>
      <vt:lpstr>Text Fields</vt:lpstr>
      <vt:lpstr>Use Format Pages</vt:lpstr>
      <vt:lpstr>Grantsmanship</vt:lpstr>
      <vt:lpstr>Avoiding the “Gotchas” * Small Group Exercise *</vt:lpstr>
      <vt:lpstr>Step 6: Finalize Your Application</vt:lpstr>
      <vt:lpstr>ASSIST: Validate Application</vt:lpstr>
      <vt:lpstr>Errors &amp; Warnings</vt:lpstr>
      <vt:lpstr>ASSIST: Preview Application</vt:lpstr>
      <vt:lpstr>ASSIST: Update Submission Status</vt:lpstr>
      <vt:lpstr>Step 7: Submit Your Application</vt:lpstr>
      <vt:lpstr>ASSIST: Submit</vt:lpstr>
      <vt:lpstr>On-time Submission</vt:lpstr>
      <vt:lpstr>Pop Quiz</vt:lpstr>
      <vt:lpstr>Step 8: Track Your Application</vt:lpstr>
      <vt:lpstr>Email is Unreliable – Proactively Track Application</vt:lpstr>
      <vt:lpstr>Application Checks (Validations)</vt:lpstr>
      <vt:lpstr>Sample Validations</vt:lpstr>
      <vt:lpstr>Application Assembled &amp; Posted in eRA Commons</vt:lpstr>
      <vt:lpstr>View Application Image (e-Application)</vt:lpstr>
      <vt:lpstr>Application Viewing Window</vt:lpstr>
      <vt:lpstr>Submission Complete!</vt:lpstr>
      <vt:lpstr>What’s new or happening soon?</vt:lpstr>
      <vt:lpstr>Applications Proposing Use of Human Fetal Tissue (HFT)</vt:lpstr>
      <vt:lpstr>ORCID iDs</vt:lpstr>
      <vt:lpstr>Updated Application Forms (FORMS-F)</vt:lpstr>
      <vt:lpstr>Unique Entity Identifier (UEI)</vt:lpstr>
      <vt:lpstr>Finding Help</vt:lpstr>
      <vt:lpstr>Help Desks</vt:lpstr>
      <vt:lpstr>Online Resources &amp; Websites</vt:lpstr>
      <vt:lpstr>Stay Connected – Subscribe to Listservs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Interacting Electronically - Application Preparation and Submission</dc:title>
  <dc:subject>Grant application submission</dc:subject>
  <dc:creator/>
  <cp:keywords>Application Submission NIH</cp:keywords>
  <cp:lastModifiedBy/>
  <cp:revision>1</cp:revision>
  <dcterms:created xsi:type="dcterms:W3CDTF">2011-05-13T19:52:12Z</dcterms:created>
  <dcterms:modified xsi:type="dcterms:W3CDTF">2020-03-02T14:28:38Z</dcterms:modified>
  <cp:contentStatus>Final</cp:contentStatus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ntentTypeId">
    <vt:lpwstr>0x010100B813932BB50E0F40A2A420C0FA0699AE</vt:lpwstr>
  </property>
</Properties>
</file>